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7" r:id="rId7"/>
    <p:sldId id="268" r:id="rId8"/>
    <p:sldId id="270" r:id="rId9"/>
    <p:sldId id="271" r:id="rId10"/>
    <p:sldId id="273" r:id="rId11"/>
    <p:sldId id="279" r:id="rId12"/>
    <p:sldId id="274" r:id="rId13"/>
    <p:sldId id="275" r:id="rId14"/>
    <p:sldId id="276" r:id="rId15"/>
    <p:sldId id="277" r:id="rId16"/>
    <p:sldId id="292" r:id="rId17"/>
    <p:sldId id="280" r:id="rId18"/>
    <p:sldId id="278" r:id="rId19"/>
    <p:sldId id="293" r:id="rId20"/>
    <p:sldId id="281" r:id="rId21"/>
    <p:sldId id="282" r:id="rId22"/>
    <p:sldId id="283" r:id="rId23"/>
    <p:sldId id="284" r:id="rId24"/>
    <p:sldId id="285" r:id="rId25"/>
    <p:sldId id="286" r:id="rId26"/>
    <p:sldId id="287" r:id="rId27"/>
    <p:sldId id="294" r:id="rId28"/>
    <p:sldId id="289" r:id="rId29"/>
    <p:sldId id="288" r:id="rId30"/>
    <p:sldId id="291" r:id="rId31"/>
    <p:sldId id="290" r:id="rId32"/>
    <p:sldId id="295" r:id="rId33"/>
    <p:sldId id="296" r:id="rId34"/>
    <p:sldId id="297" r:id="rId35"/>
    <p:sldId id="272" r:id="rId36"/>
    <p:sldId id="262" r:id="rId37"/>
    <p:sldId id="263" r:id="rId38"/>
    <p:sldId id="264" r:id="rId39"/>
    <p:sldId id="265" r:id="rId40"/>
    <p:sldId id="266" r:id="rId41"/>
    <p:sldId id="269" r:id="rId42"/>
    <p:sldId id="26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98"/>
    <p:restoredTop sz="94556"/>
  </p:normalViewPr>
  <p:slideViewPr>
    <p:cSldViewPr snapToGrid="0" snapToObjects="1">
      <p:cViewPr>
        <p:scale>
          <a:sx n="110" d="100"/>
          <a:sy n="110" d="100"/>
        </p:scale>
        <p:origin x="144" y="-1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presProps" Target="presProps.xml"/><Relationship Id="rId4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8/13/15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8/13/15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8/13/15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8/13/15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8/13/15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8/13/15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8/13/15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8/13/15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8/13/15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8/13/15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8/13/15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8/13/15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8/13/15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8/13/15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8/13/15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8/13/15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8/13/15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8/13/15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DA/bloomFilter"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hyperlink" Target="https://github.com/mozilla/fxa-password-strength-check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irefox.com.cn/" TargetMode="External"/><Relationship Id="rId3" Type="http://schemas.openxmlformats.org/officeDocument/2006/relationships/hyperlink" Target="http://mozilla.com.cn/moz-portal.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DA/fxa-two-factor-auth" TargetMode="External"/><Relationship Id="rId3" Type="http://schemas.openxmlformats.org/officeDocument/2006/relationships/hyperlink" Target="https://github.com/TDA/2f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NULL" TargetMode="External"/><Relationship Id="rId3" Type="http://schemas.openxmlformats.org/officeDocument/2006/relationships/hyperlink" Target="NUL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gif"/><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gif"/><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4.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 Id="rId3"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 Id="rId3" Type="http://schemas.openxmlformats.org/officeDocument/2006/relationships/image" Target="../media/image33.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alphaModFix amt="40000"/>
            <a:extLst>
              <a:ext uri="{28A0092B-C50C-407E-A947-70E740481C1C}">
                <a14:useLocalDpi xmlns:a14="http://schemas.microsoft.com/office/drawing/2010/main"/>
              </a:ext>
            </a:extLst>
          </a:blip>
          <a:stretch>
            <a:fillRect/>
          </a:stretch>
        </p:blipFill>
        <p:spPr>
          <a:xfrm>
            <a:off x="216878" y="1800225"/>
            <a:ext cx="2891811" cy="3029892"/>
          </a:xfrm>
          <a:prstGeom prst="rect">
            <a:avLst/>
          </a:prstGeom>
          <a:effectLst>
            <a:glow>
              <a:schemeClr val="accent1"/>
            </a:glow>
            <a:outerShdw blurRad="50800" dist="50800" dir="5400000" algn="ctr" rotWithShape="0">
              <a:srgbClr val="000000">
                <a:alpha val="59000"/>
              </a:srgbClr>
            </a:outerShdw>
            <a:reflection stA="55000" endPos="53000" dist="12700" dir="5400000" sy="-100000" algn="bl" rotWithShape="0"/>
          </a:effectLst>
        </p:spPr>
      </p:pic>
      <p:sp>
        <p:nvSpPr>
          <p:cNvPr id="2" name="Title 1"/>
          <p:cNvSpPr>
            <a:spLocks noGrp="1"/>
          </p:cNvSpPr>
          <p:nvPr>
            <p:ph type="ctrTitle"/>
          </p:nvPr>
        </p:nvSpPr>
        <p:spPr>
          <a:xfrm>
            <a:off x="2209800" y="384398"/>
            <a:ext cx="9144000" cy="1641490"/>
          </a:xfrm>
        </p:spPr>
        <p:txBody>
          <a:bodyPr>
            <a:normAutofit/>
          </a:bodyPr>
          <a:lstStyle/>
          <a:p>
            <a:r>
              <a:rPr lang="en-US" sz="6600" dirty="0" smtClean="0"/>
              <a:t>High(</a:t>
            </a:r>
            <a:r>
              <a:rPr lang="en-US" sz="6600" dirty="0" err="1" smtClean="0"/>
              <a:t>er</a:t>
            </a:r>
            <a:r>
              <a:rPr lang="en-US" sz="6600" dirty="0" smtClean="0"/>
              <a:t>) Security Firefox Accounts</a:t>
            </a:r>
            <a:endParaRPr lang="en-US" sz="6600" dirty="0"/>
          </a:p>
        </p:txBody>
      </p:sp>
      <p:sp>
        <p:nvSpPr>
          <p:cNvPr id="3" name="Subtitle 2"/>
          <p:cNvSpPr>
            <a:spLocks noGrp="1"/>
          </p:cNvSpPr>
          <p:nvPr>
            <p:ph type="subTitle" idx="1"/>
          </p:nvPr>
        </p:nvSpPr>
        <p:spPr>
          <a:xfrm>
            <a:off x="1213339" y="1271863"/>
            <a:ext cx="9144000" cy="4613122"/>
          </a:xfrm>
        </p:spPr>
        <p:txBody>
          <a:bodyPr/>
          <a:lstStyle/>
          <a:p>
            <a:pPr algn="ctr"/>
            <a:r>
              <a:rPr lang="en-US" dirty="0" smtClean="0">
                <a:solidFill>
                  <a:schemeClr val="tx1"/>
                </a:solidFill>
              </a:rPr>
              <a:t>Sai </a:t>
            </a:r>
            <a:r>
              <a:rPr lang="en-US" dirty="0" err="1" smtClean="0">
                <a:solidFill>
                  <a:schemeClr val="tx1"/>
                </a:solidFill>
              </a:rPr>
              <a:t>Prashanth</a:t>
            </a:r>
            <a:r>
              <a:rPr lang="en-US" dirty="0" smtClean="0">
                <a:solidFill>
                  <a:schemeClr val="tx1"/>
                </a:solidFill>
              </a:rPr>
              <a:t> </a:t>
            </a:r>
            <a:r>
              <a:rPr lang="en-US" dirty="0" err="1" smtClean="0">
                <a:solidFill>
                  <a:schemeClr val="tx1"/>
                </a:solidFill>
              </a:rPr>
              <a:t>Chandramouli</a:t>
            </a:r>
            <a:endParaRPr lang="en-US" dirty="0" smtClean="0">
              <a:solidFill>
                <a:schemeClr val="tx1"/>
              </a:solidFill>
            </a:endParaRPr>
          </a:p>
          <a:p>
            <a:pPr algn="ctr"/>
            <a:r>
              <a:rPr lang="en-US" dirty="0" smtClean="0">
                <a:solidFill>
                  <a:schemeClr val="tx1"/>
                </a:solidFill>
              </a:rPr>
              <a:t>Cloud Services Team</a:t>
            </a:r>
          </a:p>
          <a:p>
            <a:pPr algn="ctr"/>
            <a:r>
              <a:rPr lang="en-US" dirty="0" err="1">
                <a:solidFill>
                  <a:schemeClr val="tx1"/>
                </a:solidFill>
              </a:rPr>
              <a:t>i</a:t>
            </a:r>
            <a:r>
              <a:rPr lang="en-US" dirty="0" err="1" smtClean="0">
                <a:solidFill>
                  <a:schemeClr val="tx1"/>
                </a:solidFill>
              </a:rPr>
              <a:t>rc</a:t>
            </a:r>
            <a:r>
              <a:rPr lang="en-US" dirty="0" smtClean="0">
                <a:solidFill>
                  <a:schemeClr val="tx1"/>
                </a:solidFill>
              </a:rPr>
              <a:t>: </a:t>
            </a:r>
            <a:r>
              <a:rPr lang="en-US" dirty="0" err="1" smtClean="0">
                <a:solidFill>
                  <a:schemeClr val="tx1"/>
                </a:solidFill>
              </a:rPr>
              <a:t>saipc</a:t>
            </a:r>
            <a:endParaRPr lang="en-US" dirty="0" smtClean="0">
              <a:solidFill>
                <a:schemeClr val="tx1"/>
              </a:solidFill>
            </a:endParaRPr>
          </a:p>
          <a:p>
            <a:pPr algn="ctr"/>
            <a:r>
              <a:rPr lang="en-US" dirty="0" err="1" smtClean="0">
                <a:solidFill>
                  <a:schemeClr val="tx1"/>
                </a:solidFill>
              </a:rPr>
              <a:t>Github</a:t>
            </a:r>
            <a:r>
              <a:rPr lang="en-US" dirty="0" smtClean="0">
                <a:solidFill>
                  <a:schemeClr val="tx1"/>
                </a:solidFill>
              </a:rPr>
              <a:t>: TDA</a:t>
            </a:r>
          </a:p>
          <a:p>
            <a:pPr algn="ctr"/>
            <a:r>
              <a:rPr lang="en-US" dirty="0" smtClean="0">
                <a:solidFill>
                  <a:schemeClr val="tx1"/>
                </a:solidFill>
              </a:rPr>
              <a:t>E-mail: </a:t>
            </a:r>
            <a:r>
              <a:rPr lang="en-US" dirty="0" err="1" smtClean="0">
                <a:solidFill>
                  <a:schemeClr val="tx1"/>
                </a:solidFill>
              </a:rPr>
              <a:t>thatsenough@youstalker.com</a:t>
            </a:r>
            <a:endParaRPr lang="en-US" dirty="0" smtClean="0">
              <a:solidFill>
                <a:schemeClr val="tx1"/>
              </a:solidFill>
            </a:endParaRPr>
          </a:p>
          <a:p>
            <a:pPr algn="ctr"/>
            <a:endParaRPr lang="en-US" dirty="0"/>
          </a:p>
        </p:txBody>
      </p:sp>
      <p:pic>
        <p:nvPicPr>
          <p:cNvPr id="6" name="Picture 5"/>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8619654" y="1800225"/>
            <a:ext cx="3026664" cy="3026664"/>
          </a:xfrm>
          <a:prstGeom prst="rect">
            <a:avLst/>
          </a:prstGeom>
          <a:effectLst>
            <a:outerShdw blurRad="50800" dist="50800" dir="5400000" algn="ctr" rotWithShape="0">
              <a:srgbClr val="000000">
                <a:alpha val="50000"/>
              </a:srgbClr>
            </a:outerShdw>
            <a:reflection stA="50000" endPos="57000" dist="12700" dir="5400000" sy="-100000" algn="bl" rotWithShape="0"/>
          </a:effectLst>
        </p:spPr>
      </p:pic>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FxA</a:t>
            </a:r>
            <a:r>
              <a:rPr lang="en-US" dirty="0" smtClean="0"/>
              <a:t> - Password Strength Checker</a:t>
            </a:r>
            <a:endParaRPr lang="en-US" dirty="0"/>
          </a:p>
        </p:txBody>
      </p:sp>
      <p:sp>
        <p:nvSpPr>
          <p:cNvPr id="3" name="Content Placeholder 2"/>
          <p:cNvSpPr>
            <a:spLocks noGrp="1"/>
          </p:cNvSpPr>
          <p:nvPr>
            <p:ph idx="1"/>
          </p:nvPr>
        </p:nvSpPr>
        <p:spPr/>
        <p:txBody>
          <a:bodyPr/>
          <a:lstStyle/>
          <a:p>
            <a:r>
              <a:rPr lang="en-US" dirty="0" smtClean="0"/>
              <a:t>Motivation:</a:t>
            </a:r>
          </a:p>
          <a:p>
            <a:pPr lvl="1"/>
            <a:r>
              <a:rPr lang="en-US" dirty="0" smtClean="0"/>
              <a:t>People usually use easy-to-remember passwords, and this results in easy cracking.</a:t>
            </a:r>
          </a:p>
          <a:p>
            <a:pPr lvl="1"/>
            <a:r>
              <a:rPr lang="en-US" dirty="0"/>
              <a:t>P</a:t>
            </a:r>
            <a:r>
              <a:rPr lang="en-US" dirty="0" smtClean="0"/>
              <a:t>asswords get </a:t>
            </a:r>
            <a:r>
              <a:rPr lang="en-US" dirty="0"/>
              <a:t>stolen, accounts </a:t>
            </a:r>
            <a:r>
              <a:rPr lang="en-US" dirty="0" smtClean="0"/>
              <a:t>get hacked due to weak passwords, etc.</a:t>
            </a:r>
            <a:endParaRPr lang="en-US" dirty="0"/>
          </a:p>
          <a:p>
            <a:r>
              <a:rPr lang="en-US" dirty="0" smtClean="0"/>
              <a:t>Goal:</a:t>
            </a:r>
          </a:p>
          <a:p>
            <a:pPr lvl="1"/>
            <a:r>
              <a:rPr lang="en-US" dirty="0" smtClean="0"/>
              <a:t>Make a suggestion to the user to use a better password, that is not easily </a:t>
            </a:r>
            <a:r>
              <a:rPr lang="en-US" dirty="0" err="1" smtClean="0"/>
              <a:t>bruteforced</a:t>
            </a:r>
            <a:r>
              <a:rPr lang="en-US" dirty="0" smtClean="0"/>
              <a:t>.</a:t>
            </a:r>
          </a:p>
          <a:p>
            <a:pPr lvl="1"/>
            <a:r>
              <a:rPr lang="en-US" dirty="0"/>
              <a:t>Log metrics to find if such a tool is </a:t>
            </a:r>
            <a:r>
              <a:rPr lang="en-US" dirty="0" smtClean="0"/>
              <a:t>really required</a:t>
            </a:r>
            <a:r>
              <a:rPr lang="en-US" dirty="0"/>
              <a:t>.</a:t>
            </a:r>
          </a:p>
          <a:p>
            <a:pPr marL="457200" lvl="1" indent="0">
              <a:buNone/>
            </a:pPr>
            <a:endParaRPr lang="en-US" dirty="0"/>
          </a:p>
        </p:txBody>
      </p:sp>
    </p:spTree>
    <p:extLst>
      <p:ext uri="{BB962C8B-B14F-4D97-AF65-F5344CB8AC3E}">
        <p14:creationId xmlns:p14="http://schemas.microsoft.com/office/powerpoint/2010/main" val="7893738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Pledge</a:t>
            </a:r>
            <a:endParaRPr lang="en-US" dirty="0"/>
          </a:p>
        </p:txBody>
      </p:sp>
      <p:sp>
        <p:nvSpPr>
          <p:cNvPr id="3" name="Content Placeholder 2"/>
          <p:cNvSpPr>
            <a:spLocks noGrp="1"/>
          </p:cNvSpPr>
          <p:nvPr>
            <p:ph idx="1"/>
          </p:nvPr>
        </p:nvSpPr>
        <p:spPr/>
        <p:txBody>
          <a:bodyPr/>
          <a:lstStyle/>
          <a:p>
            <a:r>
              <a:rPr lang="en-US" dirty="0" smtClean="0"/>
              <a:t>Detect short passwords, remember, the shorter the password, the easier to brute force.</a:t>
            </a:r>
          </a:p>
          <a:p>
            <a:r>
              <a:rPr lang="en-US" dirty="0"/>
              <a:t>Detect whether the user’s password is all </a:t>
            </a:r>
            <a:r>
              <a:rPr lang="en-US" dirty="0" smtClean="0"/>
              <a:t>numbers/alphabets.</a:t>
            </a:r>
          </a:p>
          <a:p>
            <a:r>
              <a:rPr lang="en-US" dirty="0" smtClean="0"/>
              <a:t>Store a list of common passwords that are known to be leaked from other popular services, and cross-verify with this list. </a:t>
            </a:r>
          </a:p>
          <a:p>
            <a:pPr marL="457200" lvl="1" indent="0">
              <a:buNone/>
            </a:pPr>
            <a:r>
              <a:rPr lang="en-US" dirty="0" smtClean="0">
                <a:sym typeface="Wingdings"/>
              </a:rPr>
              <a:t> You are joking right? There could be millions of passwords that belong to this category.</a:t>
            </a:r>
            <a:endParaRPr lang="en-US" dirty="0"/>
          </a:p>
        </p:txBody>
      </p:sp>
    </p:spTree>
    <p:extLst>
      <p:ext uri="{BB962C8B-B14F-4D97-AF65-F5344CB8AC3E}">
        <p14:creationId xmlns:p14="http://schemas.microsoft.com/office/powerpoint/2010/main" val="16150802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100" y="0"/>
            <a:ext cx="10515600" cy="2071688"/>
          </a:xfrm>
        </p:spPr>
        <p:txBody>
          <a:bodyPr>
            <a:normAutofit/>
          </a:bodyPr>
          <a:lstStyle/>
          <a:p>
            <a:r>
              <a:rPr lang="en-US" sz="6000" dirty="0" smtClean="0"/>
              <a:t>The Turn</a:t>
            </a:r>
            <a:endParaRPr lang="en-US" sz="4000" dirty="0"/>
          </a:p>
        </p:txBody>
      </p:sp>
      <p:sp>
        <p:nvSpPr>
          <p:cNvPr id="3" name="Content Placeholder 2"/>
          <p:cNvSpPr>
            <a:spLocks noGrp="1"/>
          </p:cNvSpPr>
          <p:nvPr>
            <p:ph idx="1"/>
          </p:nvPr>
        </p:nvSpPr>
        <p:spPr>
          <a:xfrm>
            <a:off x="979100" y="2287346"/>
            <a:ext cx="10233800" cy="4351338"/>
          </a:xfrm>
        </p:spPr>
        <p:txBody>
          <a:bodyPr>
            <a:normAutofit/>
          </a:bodyPr>
          <a:lstStyle/>
          <a:p>
            <a:pPr marL="0" indent="0" algn="ctr">
              <a:buNone/>
            </a:pPr>
            <a:r>
              <a:rPr lang="en-US" sz="2000" dirty="0">
                <a:sym typeface="Wingdings"/>
              </a:rPr>
              <a:t>64 Mill  5 Mill  </a:t>
            </a:r>
            <a:r>
              <a:rPr lang="en-US" sz="2000" dirty="0" smtClean="0">
                <a:sym typeface="Wingdings"/>
              </a:rPr>
              <a:t>53,251</a:t>
            </a:r>
            <a:endParaRPr lang="en-US" sz="2000" dirty="0" smtClean="0"/>
          </a:p>
          <a:p>
            <a:r>
              <a:rPr lang="en-US" sz="2000" dirty="0"/>
              <a:t>D</a:t>
            </a:r>
            <a:r>
              <a:rPr lang="en-US" sz="2000" dirty="0" smtClean="0"/>
              <a:t>atabase of leaked passwords and weak passwords </a:t>
            </a:r>
            <a:r>
              <a:rPr lang="en-US" sz="2000" dirty="0" smtClean="0">
                <a:sym typeface="Wingdings"/>
              </a:rPr>
              <a:t> </a:t>
            </a:r>
            <a:r>
              <a:rPr lang="en-US" sz="2000" dirty="0" smtClean="0"/>
              <a:t>obtained a list of 64 mill passwords. [1]</a:t>
            </a:r>
          </a:p>
          <a:p>
            <a:r>
              <a:rPr lang="en-US" sz="2000" dirty="0" smtClean="0"/>
              <a:t>Storing them </a:t>
            </a:r>
            <a:r>
              <a:rPr lang="en-US" sz="2000" dirty="0" smtClean="0">
                <a:sym typeface="Wingdings"/>
              </a:rPr>
              <a:t> </a:t>
            </a:r>
            <a:r>
              <a:rPr lang="en-US" sz="2000" dirty="0" smtClean="0">
                <a:sym typeface="Wingdings"/>
              </a:rPr>
              <a:t>~</a:t>
            </a:r>
            <a:r>
              <a:rPr lang="en-US" sz="2000" dirty="0" smtClean="0"/>
              <a:t>800MB.</a:t>
            </a:r>
          </a:p>
          <a:p>
            <a:r>
              <a:rPr lang="en-US" sz="2000" dirty="0" smtClean="0"/>
              <a:t>Yeah. MB. For a client side strength checker list.</a:t>
            </a:r>
          </a:p>
          <a:p>
            <a:r>
              <a:rPr lang="en-US" sz="2000" dirty="0" smtClean="0"/>
              <a:t>Ignore passwords that were less than 8 characters long </a:t>
            </a:r>
            <a:r>
              <a:rPr lang="en-US" sz="2000" dirty="0" smtClean="0">
                <a:sym typeface="Wingdings"/>
              </a:rPr>
              <a:t> ~5+ Mill.  ~80MB</a:t>
            </a:r>
            <a:endParaRPr lang="en-US" sz="2000" dirty="0" smtClean="0"/>
          </a:p>
          <a:p>
            <a:r>
              <a:rPr lang="en-US" sz="2000" dirty="0" smtClean="0"/>
              <a:t>Combed through these with my trusted buddy Python, to separate out these into categories of ‘Regexes’.</a:t>
            </a:r>
          </a:p>
          <a:p>
            <a:r>
              <a:rPr lang="en-US" sz="2000" dirty="0" smtClean="0"/>
              <a:t>I ended up with 2 regexes that eliminated almost 98% of these passwords. </a:t>
            </a:r>
            <a:r>
              <a:rPr lang="en-US" sz="2000" dirty="0" smtClean="0">
                <a:sym typeface="Wingdings"/>
              </a:rPr>
              <a:t> Down to 53,251 passwords, still weighing in at a hefty ~5,500 Kilo </a:t>
            </a:r>
            <a:r>
              <a:rPr lang="en-US" sz="2000" strike="sngStrike" dirty="0" smtClean="0">
                <a:sym typeface="Wingdings"/>
              </a:rPr>
              <a:t>grams </a:t>
            </a:r>
            <a:r>
              <a:rPr lang="en-US" sz="2000" dirty="0" smtClean="0">
                <a:sym typeface="Wingdings"/>
              </a:rPr>
              <a:t>Bytes</a:t>
            </a:r>
            <a:r>
              <a:rPr lang="en-US" sz="2000" dirty="0" smtClean="0">
                <a:sym typeface="Wingdings"/>
              </a:rPr>
              <a:t>.</a:t>
            </a:r>
          </a:p>
          <a:p>
            <a:pPr lvl="1"/>
            <a:endParaRPr lang="en-US" sz="1600" dirty="0" smtClean="0">
              <a:sym typeface="Wingdings"/>
            </a:endParaRPr>
          </a:p>
        </p:txBody>
      </p:sp>
      <p:sp>
        <p:nvSpPr>
          <p:cNvPr id="4" name="TextBox 3"/>
          <p:cNvSpPr txBox="1"/>
          <p:nvPr/>
        </p:nvSpPr>
        <p:spPr>
          <a:xfrm>
            <a:off x="979100" y="1702356"/>
            <a:ext cx="9522213" cy="461665"/>
          </a:xfrm>
          <a:prstGeom prst="rect">
            <a:avLst/>
          </a:prstGeom>
          <a:noFill/>
        </p:spPr>
        <p:txBody>
          <a:bodyPr wrap="square" rtlCol="0">
            <a:spAutoFit/>
          </a:bodyPr>
          <a:lstStyle/>
          <a:p>
            <a:r>
              <a:rPr lang="en-US" sz="2400" dirty="0"/>
              <a:t>Right. There were 64 million passwords.</a:t>
            </a:r>
          </a:p>
        </p:txBody>
      </p:sp>
      <p:sp>
        <p:nvSpPr>
          <p:cNvPr id="5" name="TextBox 4"/>
          <p:cNvSpPr txBox="1"/>
          <p:nvPr/>
        </p:nvSpPr>
        <p:spPr>
          <a:xfrm>
            <a:off x="979100" y="6357938"/>
            <a:ext cx="10515600" cy="369332"/>
          </a:xfrm>
          <a:prstGeom prst="rect">
            <a:avLst/>
          </a:prstGeom>
          <a:noFill/>
        </p:spPr>
        <p:txBody>
          <a:bodyPr wrap="square" rtlCol="0">
            <a:spAutoFit/>
          </a:bodyPr>
          <a:lstStyle/>
          <a:p>
            <a:pPr algn="ctr"/>
            <a:r>
              <a:rPr lang="en-US" dirty="0" smtClean="0"/>
              <a:t>[1] https</a:t>
            </a:r>
            <a:r>
              <a:rPr lang="en-US" dirty="0"/>
              <a:t>://</a:t>
            </a:r>
            <a:r>
              <a:rPr lang="en-US" dirty="0" err="1"/>
              <a:t>crackstation.net</a:t>
            </a:r>
            <a:r>
              <a:rPr lang="en-US" dirty="0"/>
              <a:t>/buy-</a:t>
            </a:r>
            <a:r>
              <a:rPr lang="en-US" dirty="0" err="1"/>
              <a:t>crackstation</a:t>
            </a:r>
            <a:r>
              <a:rPr lang="en-US" dirty="0"/>
              <a:t>-wordlist-password-cracking-</a:t>
            </a:r>
            <a:r>
              <a:rPr lang="en-US" dirty="0" err="1"/>
              <a:t>dictionary.htm</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34248626"/>
              </p:ext>
            </p:extLst>
          </p:nvPr>
        </p:nvGraphicFramePr>
        <p:xfrm>
          <a:off x="979875" y="5655493"/>
          <a:ext cx="10233025" cy="579120"/>
        </p:xfrm>
        <a:graphic>
          <a:graphicData uri="http://schemas.openxmlformats.org/drawingml/2006/table">
            <a:tbl>
              <a:tblPr/>
              <a:tblGrid>
                <a:gridCol w="10233025"/>
              </a:tblGrid>
              <a:tr h="0">
                <a:tc>
                  <a:txBody>
                    <a:bodyPr/>
                    <a:lstStyle/>
                    <a:p>
                      <a:pPr algn="ctr"/>
                      <a:r>
                        <a:rPr lang="en-US" sz="1600" dirty="0" smtClean="0">
                          <a:solidFill>
                            <a:schemeClr val="accent5">
                              <a:lumMod val="60000"/>
                              <a:lumOff val="40000"/>
                            </a:schemeClr>
                          </a:solidFill>
                          <a:latin typeface="Abadi MT Condensed Light" charset="0"/>
                          <a:ea typeface="Abadi MT Condensed Light" charset="0"/>
                          <a:cs typeface="Abadi MT Condensed Light" charset="0"/>
                        </a:rPr>
                        <a:t>^((?:.*[!@#$%^&amp;*()_+]{</a:t>
                      </a:r>
                      <a:r>
                        <a:rPr lang="en-US" sz="1600" dirty="0">
                          <a:solidFill>
                            <a:schemeClr val="accent5">
                              <a:lumMod val="60000"/>
                              <a:lumOff val="40000"/>
                            </a:schemeClr>
                          </a:solidFill>
                          <a:latin typeface="Abadi MT Condensed Light" charset="0"/>
                          <a:ea typeface="Abadi MT Condensed Light" charset="0"/>
                          <a:cs typeface="Abadi MT Condensed Light" charset="0"/>
                        </a:rPr>
                        <a:t>0,1})[A-</a:t>
                      </a:r>
                      <a:r>
                        <a:rPr lang="en-US" sz="1600" dirty="0" err="1">
                          <a:solidFill>
                            <a:schemeClr val="accent5">
                              <a:lumMod val="60000"/>
                              <a:lumOff val="40000"/>
                            </a:schemeClr>
                          </a:solidFill>
                          <a:latin typeface="Abadi MT Condensed Light" charset="0"/>
                          <a:ea typeface="Abadi MT Condensed Light" charset="0"/>
                          <a:cs typeface="Abadi MT Condensed Light" charset="0"/>
                        </a:rPr>
                        <a:t>Za</a:t>
                      </a:r>
                      <a:r>
                        <a:rPr lang="en-US" sz="1600" dirty="0">
                          <a:solidFill>
                            <a:schemeClr val="accent5">
                              <a:lumMod val="60000"/>
                              <a:lumOff val="40000"/>
                            </a:schemeClr>
                          </a:solidFill>
                          <a:latin typeface="Abadi MT Condensed Light" charset="0"/>
                          <a:ea typeface="Abadi MT Condensed Light" charset="0"/>
                          <a:cs typeface="Abadi MT Condensed Light" charset="0"/>
                        </a:rPr>
                        <a:t>-z\d ]{7,11</a:t>
                      </a:r>
                      <a:r>
                        <a:rPr lang="en-US" sz="1600" dirty="0" smtClean="0">
                          <a:solidFill>
                            <a:schemeClr val="accent5">
                              <a:lumMod val="60000"/>
                              <a:lumOff val="40000"/>
                            </a:schemeClr>
                          </a:solidFill>
                          <a:latin typeface="Abadi MT Condensed Light" charset="0"/>
                          <a:ea typeface="Abadi MT Condensed Light" charset="0"/>
                          <a:cs typeface="Abadi MT Condensed Light" charset="0"/>
                        </a:rPr>
                        <a:t>})$</a:t>
                      </a:r>
                    </a:p>
                    <a:p>
                      <a:pPr algn="ctr"/>
                      <a:r>
                        <a:rPr lang="en-US" sz="1600" dirty="0" smtClean="0">
                          <a:solidFill>
                            <a:schemeClr val="accent5">
                              <a:lumMod val="60000"/>
                              <a:lumOff val="40000"/>
                            </a:schemeClr>
                          </a:solidFill>
                          <a:latin typeface="Abadi MT Condensed Light" charset="0"/>
                          <a:ea typeface="Abadi MT Condensed Light" charset="0"/>
                          <a:cs typeface="Abadi MT Condensed Light" charset="0"/>
                        </a:rPr>
                        <a:t>([a-</a:t>
                      </a:r>
                      <a:r>
                        <a:rPr lang="en-US" sz="1600" dirty="0" err="1" smtClean="0">
                          <a:solidFill>
                            <a:schemeClr val="accent5">
                              <a:lumMod val="60000"/>
                              <a:lumOff val="40000"/>
                            </a:schemeClr>
                          </a:solidFill>
                          <a:latin typeface="Abadi MT Condensed Light" charset="0"/>
                          <a:ea typeface="Abadi MT Condensed Light" charset="0"/>
                          <a:cs typeface="Abadi MT Condensed Light" charset="0"/>
                        </a:rPr>
                        <a:t>zA</a:t>
                      </a:r>
                      <a:r>
                        <a:rPr lang="en-US" sz="1600" dirty="0" smtClean="0">
                          <a:solidFill>
                            <a:schemeClr val="accent5">
                              <a:lumMod val="60000"/>
                              <a:lumOff val="40000"/>
                            </a:schemeClr>
                          </a:solidFill>
                          <a:latin typeface="Abadi MT Condensed Light" charset="0"/>
                          <a:ea typeface="Abadi MT Condensed Light" charset="0"/>
                          <a:cs typeface="Abadi MT Condensed Light" charset="0"/>
                        </a:rPr>
                        <a:t>-Z]){8,12}|([0-9]){8,12}</a:t>
                      </a:r>
                      <a:endParaRPr lang="en-US" sz="1600" dirty="0">
                        <a:solidFill>
                          <a:schemeClr val="accent5">
                            <a:lumMod val="60000"/>
                            <a:lumOff val="40000"/>
                          </a:schemeClr>
                        </a:solidFill>
                        <a:latin typeface="Abadi MT Condensed Light" charset="0"/>
                        <a:ea typeface="Abadi MT Condensed Light" charset="0"/>
                        <a:cs typeface="Abadi MT Condensed Light" charset="0"/>
                      </a:endParaRP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761865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The Prestige</a:t>
            </a:r>
            <a:endParaRPr lang="en-US" sz="6000" dirty="0"/>
          </a:p>
        </p:txBody>
      </p:sp>
      <p:sp>
        <p:nvSpPr>
          <p:cNvPr id="3" name="Content Placeholder 2"/>
          <p:cNvSpPr>
            <a:spLocks noGrp="1"/>
          </p:cNvSpPr>
          <p:nvPr>
            <p:ph idx="1"/>
          </p:nvPr>
        </p:nvSpPr>
        <p:spPr>
          <a:xfrm>
            <a:off x="1120000" y="2010291"/>
            <a:ext cx="10233800" cy="4351338"/>
          </a:xfrm>
        </p:spPr>
        <p:txBody>
          <a:bodyPr>
            <a:normAutofit/>
          </a:bodyPr>
          <a:lstStyle/>
          <a:p>
            <a:r>
              <a:rPr lang="en-US" sz="3200" dirty="0" smtClean="0"/>
              <a:t>Bloom Filters to the rescue!!!</a:t>
            </a:r>
          </a:p>
          <a:p>
            <a:pPr lvl="1"/>
            <a:r>
              <a:rPr lang="en-US" dirty="0" smtClean="0"/>
              <a:t>So I ended up using a bloom filter to store the passwords, instead of storing them in Plaintext.</a:t>
            </a:r>
          </a:p>
          <a:p>
            <a:pPr lvl="1"/>
            <a:r>
              <a:rPr lang="en-US" dirty="0" smtClean="0"/>
              <a:t>A bloom filter stores only a hash of the actual password, and excels in look up, with blazing fast speeds to check if a password is in the filter.</a:t>
            </a:r>
          </a:p>
          <a:p>
            <a:pPr lvl="1"/>
            <a:r>
              <a:rPr lang="en-US" dirty="0" smtClean="0"/>
              <a:t>Well, kind of.</a:t>
            </a:r>
          </a:p>
          <a:p>
            <a:pPr lvl="1"/>
            <a:r>
              <a:rPr lang="en-US" dirty="0" smtClean="0"/>
              <a:t>A very good write up on </a:t>
            </a:r>
            <a:r>
              <a:rPr lang="en-US" dirty="0"/>
              <a:t>the subject can be found at https://</a:t>
            </a:r>
            <a:r>
              <a:rPr lang="en-US" dirty="0" err="1"/>
              <a:t>www.jasondavies.com</a:t>
            </a:r>
            <a:r>
              <a:rPr lang="en-US" dirty="0"/>
              <a:t>/bloomfilter/ </a:t>
            </a:r>
            <a:r>
              <a:rPr lang="en-US" dirty="0" smtClean="0"/>
              <a:t> </a:t>
            </a:r>
            <a:r>
              <a:rPr lang="en-US" dirty="0" smtClean="0">
                <a:sym typeface="Wingdings"/>
              </a:rPr>
              <a:t> We used his implementation of a bloomfilter with the </a:t>
            </a:r>
            <a:r>
              <a:rPr lang="en-US" dirty="0"/>
              <a:t>Fowler–Noll–Vo</a:t>
            </a:r>
            <a:r>
              <a:rPr lang="en-US" dirty="0" smtClean="0">
                <a:sym typeface="Wingdings"/>
              </a:rPr>
              <a:t> Hashing technique.</a:t>
            </a:r>
            <a:endParaRPr lang="en-US" dirty="0"/>
          </a:p>
        </p:txBody>
      </p:sp>
      <p:sp>
        <p:nvSpPr>
          <p:cNvPr id="4" name="TextBox 3"/>
          <p:cNvSpPr txBox="1"/>
          <p:nvPr/>
        </p:nvSpPr>
        <p:spPr>
          <a:xfrm>
            <a:off x="1120000" y="1635145"/>
            <a:ext cx="3474606" cy="369332"/>
          </a:xfrm>
          <a:prstGeom prst="rect">
            <a:avLst/>
          </a:prstGeom>
          <a:noFill/>
        </p:spPr>
        <p:txBody>
          <a:bodyPr wrap="none" rtlCol="0">
            <a:spAutoFit/>
          </a:bodyPr>
          <a:lstStyle/>
          <a:p>
            <a:r>
              <a:rPr lang="en-US" dirty="0" smtClean="0"/>
              <a:t>Ha!  Was waiting to use that one :P</a:t>
            </a:r>
            <a:endParaRPr lang="en-US" dirty="0"/>
          </a:p>
        </p:txBody>
      </p:sp>
    </p:spTree>
    <p:extLst>
      <p:ext uri="{BB962C8B-B14F-4D97-AF65-F5344CB8AC3E}">
        <p14:creationId xmlns:p14="http://schemas.microsoft.com/office/powerpoint/2010/main" val="1650076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bit vector trick</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2381431" y="1839912"/>
            <a:ext cx="7140481" cy="4572000"/>
          </a:xfrm>
        </p:spPr>
      </p:pic>
    </p:spTree>
    <p:extLst>
      <p:ext uri="{BB962C8B-B14F-4D97-AF65-F5344CB8AC3E}">
        <p14:creationId xmlns:p14="http://schemas.microsoft.com/office/powerpoint/2010/main" val="16856220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1120000" y="1825625"/>
            <a:ext cx="6033154" cy="4351338"/>
          </a:xfrm>
        </p:spPr>
        <p:txBody>
          <a:bodyPr/>
          <a:lstStyle/>
          <a:p>
            <a:pPr algn="just"/>
            <a:r>
              <a:rPr lang="en-US" sz="2200" dirty="0" smtClean="0"/>
              <a:t>The Password Strength Checker is (almost) ready to ship</a:t>
            </a:r>
            <a:r>
              <a:rPr lang="en-US" sz="2200" dirty="0" smtClean="0"/>
              <a:t>. It is a teeny 93 kb </a:t>
            </a:r>
            <a:r>
              <a:rPr lang="en-US" sz="2200" dirty="0" err="1" smtClean="0"/>
              <a:t>gzipped</a:t>
            </a:r>
            <a:r>
              <a:rPr lang="en-US" sz="2200" dirty="0" smtClean="0"/>
              <a:t>. </a:t>
            </a:r>
            <a:r>
              <a:rPr lang="en-US" sz="2200" dirty="0" smtClean="0"/>
              <a:t>We are currently only collecting metrics, but a future version can/will include a tooltip (just by varying the callback provided).</a:t>
            </a:r>
          </a:p>
          <a:p>
            <a:r>
              <a:rPr lang="en-US" sz="2200" dirty="0" smtClean="0"/>
              <a:t>It can be found at</a:t>
            </a:r>
          </a:p>
          <a:p>
            <a:pPr lvl="1"/>
            <a:r>
              <a:rPr lang="en-US" sz="2000" dirty="0" smtClean="0">
                <a:hlinkClick r:id="rId2"/>
              </a:rPr>
              <a:t>https://github.com/mozilla/fxa-password-strength-checker</a:t>
            </a:r>
            <a:endParaRPr lang="en-US" sz="2000" dirty="0" smtClean="0"/>
          </a:p>
          <a:p>
            <a:r>
              <a:rPr lang="en-US" sz="2200" dirty="0" smtClean="0"/>
              <a:t>Or if you want to play around with values:</a:t>
            </a:r>
          </a:p>
          <a:p>
            <a:pPr lvl="1"/>
            <a:r>
              <a:rPr lang="en-US" sz="2000" dirty="0">
                <a:hlinkClick r:id="rId3"/>
              </a:rPr>
              <a:t>https://</a:t>
            </a:r>
            <a:r>
              <a:rPr lang="en-US" sz="2000" dirty="0" smtClean="0">
                <a:hlinkClick r:id="rId3"/>
              </a:rPr>
              <a:t>github.com/TDA/bloomFilter</a:t>
            </a:r>
            <a:endParaRPr lang="en-US" sz="2000" dirty="0" smtClean="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91438" y="1285575"/>
            <a:ext cx="3662362" cy="5167312"/>
          </a:xfrm>
          <a:prstGeom prst="rect">
            <a:avLst/>
          </a:prstGeom>
        </p:spPr>
      </p:pic>
    </p:spTree>
    <p:extLst>
      <p:ext uri="{BB962C8B-B14F-4D97-AF65-F5344CB8AC3E}">
        <p14:creationId xmlns:p14="http://schemas.microsoft.com/office/powerpoint/2010/main" val="489005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Continued</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979487" y="4470185"/>
            <a:ext cx="10233025" cy="1579785"/>
          </a:xfrm>
          <a:prstGeom prst="rect">
            <a:avLst/>
          </a:prstGeom>
        </p:spPr>
      </p:pic>
      <p:sp>
        <p:nvSpPr>
          <p:cNvPr id="9" name="Rectangle 8"/>
          <p:cNvSpPr/>
          <p:nvPr/>
        </p:nvSpPr>
        <p:spPr>
          <a:xfrm>
            <a:off x="938151" y="1840673"/>
            <a:ext cx="10770919" cy="2308324"/>
          </a:xfrm>
          <a:prstGeom prst="rect">
            <a:avLst/>
          </a:prstGeom>
        </p:spPr>
        <p:txBody>
          <a:bodyPr wrap="square">
            <a:spAutoFit/>
          </a:bodyPr>
          <a:lstStyle/>
          <a:p>
            <a:pPr marL="285750" indent="-285750">
              <a:buFont typeface="Arial" charset="0"/>
              <a:buChar char="•"/>
            </a:pPr>
            <a:r>
              <a:rPr lang="en-US" dirty="0" smtClean="0">
                <a:solidFill>
                  <a:schemeClr val="tx1">
                    <a:lumMod val="95000"/>
                  </a:schemeClr>
                </a:solidFill>
              </a:rPr>
              <a:t>Z </a:t>
            </a:r>
            <a:r>
              <a:rPr lang="en-US" dirty="0">
                <a:solidFill>
                  <a:schemeClr val="tx1">
                    <a:lumMod val="95000"/>
                  </a:schemeClr>
                </a:solidFill>
              </a:rPr>
              <a:t>= (</a:t>
            </a:r>
            <a:r>
              <a:rPr lang="en-US" dirty="0" smtClean="0">
                <a:solidFill>
                  <a:schemeClr val="tx1">
                    <a:lumMod val="95000"/>
                  </a:schemeClr>
                </a:solidFill>
              </a:rPr>
              <a:t>experiment.pw-strength.not_strong_enough </a:t>
            </a:r>
            <a:r>
              <a:rPr lang="en-US" dirty="0">
                <a:solidFill>
                  <a:schemeClr val="tx1">
                    <a:lumMod val="95000"/>
                  </a:schemeClr>
                </a:solidFill>
              </a:rPr>
              <a:t>/ </a:t>
            </a:r>
            <a:r>
              <a:rPr lang="en-US" dirty="0" smtClean="0">
                <a:solidFill>
                  <a:schemeClr val="tx1">
                    <a:lumMod val="95000"/>
                  </a:schemeClr>
                </a:solidFill>
              </a:rPr>
              <a:t>experiment.pw-strength.engaged) </a:t>
            </a:r>
            <a:r>
              <a:rPr lang="en-US" dirty="0">
                <a:solidFill>
                  <a:schemeClr val="tx1">
                    <a:lumMod val="95000"/>
                  </a:schemeClr>
                </a:solidFill>
              </a:rPr>
              <a:t>* 100</a:t>
            </a:r>
            <a:br>
              <a:rPr lang="en-US" dirty="0">
                <a:solidFill>
                  <a:schemeClr val="tx1">
                    <a:lumMod val="95000"/>
                  </a:schemeClr>
                </a:solidFill>
              </a:rPr>
            </a:br>
            <a:r>
              <a:rPr lang="en-US" dirty="0">
                <a:solidFill>
                  <a:schemeClr val="tx1">
                    <a:lumMod val="95000"/>
                  </a:schemeClr>
                </a:solidFill>
              </a:rPr>
              <a:t>IF Z is low - means we should not invest into UX to improve password strength </a:t>
            </a:r>
            <a:br>
              <a:rPr lang="en-US" dirty="0">
                <a:solidFill>
                  <a:schemeClr val="tx1">
                    <a:lumMod val="95000"/>
                  </a:schemeClr>
                </a:solidFill>
              </a:rPr>
            </a:br>
            <a:r>
              <a:rPr lang="en-US" dirty="0">
                <a:solidFill>
                  <a:schemeClr val="tx1">
                    <a:lumMod val="95000"/>
                  </a:schemeClr>
                </a:solidFill>
              </a:rPr>
              <a:t>If Z is high - we tell users their password is weak and suggest users to include a number or a letter in their </a:t>
            </a:r>
            <a:r>
              <a:rPr lang="en-US" dirty="0" smtClean="0">
                <a:solidFill>
                  <a:schemeClr val="tx1">
                    <a:lumMod val="95000"/>
                  </a:schemeClr>
                </a:solidFill>
              </a:rPr>
              <a:t>password</a:t>
            </a:r>
          </a:p>
          <a:p>
            <a:endParaRPr lang="en-US" dirty="0">
              <a:solidFill>
                <a:schemeClr val="tx1">
                  <a:lumMod val="95000"/>
                </a:schemeClr>
              </a:solidFill>
            </a:endParaRPr>
          </a:p>
          <a:p>
            <a:pPr marL="285750" indent="-285750">
              <a:buFont typeface="Arial" charset="0"/>
              <a:buChar char="•"/>
            </a:pPr>
            <a:r>
              <a:rPr lang="en-US" dirty="0">
                <a:solidFill>
                  <a:schemeClr val="tx1">
                    <a:lumMod val="95000"/>
                  </a:schemeClr>
                </a:solidFill>
              </a:rPr>
              <a:t>Y = (</a:t>
            </a:r>
            <a:r>
              <a:rPr lang="en-US" dirty="0" smtClean="0">
                <a:solidFill>
                  <a:schemeClr val="tx1">
                    <a:lumMod val="95000"/>
                  </a:schemeClr>
                </a:solidFill>
              </a:rPr>
              <a:t>experiment.pw-strength.bloomfilter_hit </a:t>
            </a:r>
            <a:r>
              <a:rPr lang="en-US" dirty="0">
                <a:solidFill>
                  <a:schemeClr val="tx1">
                    <a:lumMod val="95000"/>
                  </a:schemeClr>
                </a:solidFill>
              </a:rPr>
              <a:t>/ experiment.pw-strength.engaged) * 100</a:t>
            </a:r>
            <a:br>
              <a:rPr lang="en-US" dirty="0">
                <a:solidFill>
                  <a:schemeClr val="tx1">
                    <a:lumMod val="95000"/>
                  </a:schemeClr>
                </a:solidFill>
              </a:rPr>
            </a:br>
            <a:r>
              <a:rPr lang="en-US" dirty="0">
                <a:solidFill>
                  <a:schemeClr val="tx1">
                    <a:lumMod val="95000"/>
                  </a:schemeClr>
                </a:solidFill>
              </a:rPr>
              <a:t>IF Y is low - bloomfilter is not useful, remove it</a:t>
            </a:r>
            <a:br>
              <a:rPr lang="en-US" dirty="0">
                <a:solidFill>
                  <a:schemeClr val="tx1">
                    <a:lumMod val="95000"/>
                  </a:schemeClr>
                </a:solidFill>
              </a:rPr>
            </a:br>
            <a:r>
              <a:rPr lang="en-US" dirty="0">
                <a:solidFill>
                  <a:schemeClr val="tx1">
                    <a:lumMod val="95000"/>
                  </a:schemeClr>
                </a:solidFill>
              </a:rPr>
              <a:t>IF Y is high - bloomfilter is useful, we should make it better and use it for UX</a:t>
            </a:r>
            <a:endParaRPr lang="en-US" b="0" i="0" dirty="0">
              <a:solidFill>
                <a:schemeClr val="tx1">
                  <a:lumMod val="95000"/>
                </a:schemeClr>
              </a:solidFill>
              <a:effectLst/>
            </a:endParaRPr>
          </a:p>
        </p:txBody>
      </p:sp>
      <p:sp>
        <p:nvSpPr>
          <p:cNvPr id="10" name="TextBox 9"/>
          <p:cNvSpPr txBox="1"/>
          <p:nvPr/>
        </p:nvSpPr>
        <p:spPr>
          <a:xfrm>
            <a:off x="4215739" y="6371158"/>
            <a:ext cx="2957028" cy="369332"/>
          </a:xfrm>
          <a:prstGeom prst="rect">
            <a:avLst/>
          </a:prstGeom>
          <a:noFill/>
        </p:spPr>
        <p:txBody>
          <a:bodyPr wrap="none" rtlCol="0">
            <a:spAutoFit/>
          </a:bodyPr>
          <a:lstStyle/>
          <a:p>
            <a:r>
              <a:rPr lang="en-US" dirty="0" smtClean="0"/>
              <a:t>Equations courtesy: </a:t>
            </a:r>
            <a:r>
              <a:rPr lang="en-US" dirty="0" err="1" smtClean="0"/>
              <a:t>Vladikoff</a:t>
            </a:r>
            <a:endParaRPr lang="en-US" dirty="0"/>
          </a:p>
        </p:txBody>
      </p:sp>
    </p:spTree>
    <p:extLst>
      <p:ext uri="{BB962C8B-B14F-4D97-AF65-F5344CB8AC3E}">
        <p14:creationId xmlns:p14="http://schemas.microsoft.com/office/powerpoint/2010/main" val="14705034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FxA</a:t>
            </a:r>
            <a:r>
              <a:rPr lang="en-US" dirty="0" smtClean="0"/>
              <a:t> – Tool to verify HTML/CSS</a:t>
            </a:r>
            <a:endParaRPr lang="en-US" dirty="0"/>
          </a:p>
        </p:txBody>
      </p:sp>
      <p:sp>
        <p:nvSpPr>
          <p:cNvPr id="3" name="Content Placeholder 2"/>
          <p:cNvSpPr>
            <a:spLocks noGrp="1"/>
          </p:cNvSpPr>
          <p:nvPr>
            <p:ph idx="1"/>
          </p:nvPr>
        </p:nvSpPr>
        <p:spPr>
          <a:xfrm>
            <a:off x="1120000" y="1825624"/>
            <a:ext cx="10233800" cy="5032375"/>
          </a:xfrm>
        </p:spPr>
        <p:txBody>
          <a:bodyPr>
            <a:normAutofit/>
          </a:bodyPr>
          <a:lstStyle/>
          <a:p>
            <a:r>
              <a:rPr lang="en-US" dirty="0" smtClean="0"/>
              <a:t>Motivation:</a:t>
            </a:r>
          </a:p>
          <a:p>
            <a:pPr lvl="1"/>
            <a:r>
              <a:rPr lang="en-US" dirty="0" err="1" smtClean="0"/>
              <a:t>FxA</a:t>
            </a:r>
            <a:r>
              <a:rPr lang="en-US" dirty="0" smtClean="0"/>
              <a:t> uses a lot of html, </a:t>
            </a:r>
            <a:r>
              <a:rPr lang="en-US" dirty="0" err="1" smtClean="0"/>
              <a:t>css</a:t>
            </a:r>
            <a:r>
              <a:rPr lang="en-US" dirty="0" smtClean="0"/>
              <a:t> in l10n translations, and in emails to users. </a:t>
            </a:r>
          </a:p>
          <a:p>
            <a:pPr lvl="1"/>
            <a:r>
              <a:rPr lang="en-US" dirty="0" smtClean="0"/>
              <a:t>HTML/CSS *always* provides an attack vector to be exploited. [1]</a:t>
            </a:r>
            <a:endParaRPr lang="en-US" dirty="0"/>
          </a:p>
          <a:p>
            <a:r>
              <a:rPr lang="en-US" dirty="0" smtClean="0"/>
              <a:t>Goal:</a:t>
            </a:r>
          </a:p>
          <a:p>
            <a:pPr lvl="1"/>
            <a:r>
              <a:rPr lang="en-US" dirty="0" smtClean="0"/>
              <a:t>Make sure that all HTML uses valid syntax.</a:t>
            </a:r>
          </a:p>
          <a:p>
            <a:pPr lvl="1"/>
            <a:r>
              <a:rPr lang="en-US" dirty="0" smtClean="0"/>
              <a:t>Maintain and impose a whitelist on the tags and attributes allowed.</a:t>
            </a:r>
          </a:p>
          <a:p>
            <a:pPr lvl="1"/>
            <a:r>
              <a:rPr lang="en-US" dirty="0" smtClean="0"/>
              <a:t>Make sure that our translators are only using valid </a:t>
            </a:r>
            <a:r>
              <a:rPr lang="en-US" cap="small" dirty="0" err="1" smtClean="0"/>
              <a:t>urls</a:t>
            </a:r>
            <a:r>
              <a:rPr lang="en-US" dirty="0" smtClean="0"/>
              <a:t> and not changing the </a:t>
            </a:r>
            <a:r>
              <a:rPr lang="en-US" cap="small" dirty="0" err="1" smtClean="0"/>
              <a:t>urls</a:t>
            </a:r>
            <a:r>
              <a:rPr lang="en-US" dirty="0" smtClean="0"/>
              <a:t> we provide. Aka. Whitelist </a:t>
            </a:r>
            <a:r>
              <a:rPr lang="en-US" cap="small" dirty="0" err="1" smtClean="0"/>
              <a:t>urls</a:t>
            </a:r>
            <a:endParaRPr lang="en-US" cap="small" dirty="0" smtClean="0"/>
          </a:p>
          <a:p>
            <a:pPr lvl="1"/>
            <a:r>
              <a:rPr lang="en-US" dirty="0" smtClean="0"/>
              <a:t>Make sure that the style attribute is not misused, and has valid rules.</a:t>
            </a:r>
          </a:p>
          <a:p>
            <a:pPr marL="0" indent="0">
              <a:buNone/>
            </a:pPr>
            <a:r>
              <a:rPr lang="en-US" dirty="0" smtClean="0"/>
              <a:t>In one umbrella term, “Make sure our pages aren’t susceptible to XSS vulnerabilities through our markup or styles.”</a:t>
            </a:r>
            <a:endParaRPr lang="en-US" dirty="0"/>
          </a:p>
        </p:txBody>
      </p:sp>
      <p:sp>
        <p:nvSpPr>
          <p:cNvPr id="4" name="TextBox 3"/>
          <p:cNvSpPr txBox="1"/>
          <p:nvPr/>
        </p:nvSpPr>
        <p:spPr>
          <a:xfrm>
            <a:off x="3105307" y="6412375"/>
            <a:ext cx="5488618" cy="307777"/>
          </a:xfrm>
          <a:prstGeom prst="rect">
            <a:avLst/>
          </a:prstGeom>
          <a:noFill/>
        </p:spPr>
        <p:txBody>
          <a:bodyPr wrap="none" rtlCol="0">
            <a:spAutoFit/>
          </a:bodyPr>
          <a:lstStyle/>
          <a:p>
            <a:r>
              <a:rPr lang="en-US" sz="1400" dirty="0" smtClean="0"/>
              <a:t>[1] https</a:t>
            </a:r>
            <a:r>
              <a:rPr lang="en-US" sz="1400" dirty="0"/>
              <a:t>://</a:t>
            </a:r>
            <a:r>
              <a:rPr lang="en-US" sz="1400" dirty="0" err="1"/>
              <a:t>www.owasp.org</a:t>
            </a:r>
            <a:r>
              <a:rPr lang="en-US" sz="1400" dirty="0"/>
              <a:t>/</a:t>
            </a:r>
            <a:r>
              <a:rPr lang="en-US" sz="1400" dirty="0" err="1"/>
              <a:t>index.php</a:t>
            </a:r>
            <a:r>
              <a:rPr lang="en-US" sz="1400" dirty="0"/>
              <a:t>/</a:t>
            </a:r>
            <a:r>
              <a:rPr lang="en-US" sz="1400" dirty="0" err="1"/>
              <a:t>XSS_Filter_Evasion_Cheat_Sheet</a:t>
            </a:r>
            <a:endParaRPr lang="en-US" sz="1400" dirty="0"/>
          </a:p>
        </p:txBody>
      </p:sp>
    </p:spTree>
    <p:extLst>
      <p:ext uri="{BB962C8B-B14F-4D97-AF65-F5344CB8AC3E}">
        <p14:creationId xmlns:p14="http://schemas.microsoft.com/office/powerpoint/2010/main" val="61383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One step at a time</a:t>
            </a:r>
            <a:endParaRPr lang="en-US" sz="4000" dirty="0"/>
          </a:p>
        </p:txBody>
      </p:sp>
      <p:sp>
        <p:nvSpPr>
          <p:cNvPr id="3" name="Content Placeholder 2"/>
          <p:cNvSpPr>
            <a:spLocks noGrp="1"/>
          </p:cNvSpPr>
          <p:nvPr>
            <p:ph idx="1"/>
          </p:nvPr>
        </p:nvSpPr>
        <p:spPr/>
        <p:txBody>
          <a:bodyPr/>
          <a:lstStyle/>
          <a:p>
            <a:r>
              <a:rPr lang="en-US" sz="3600" dirty="0" smtClean="0"/>
              <a:t>Make sure the HTML is valid:</a:t>
            </a:r>
          </a:p>
          <a:p>
            <a:pPr lvl="1"/>
            <a:r>
              <a:rPr lang="en-US" dirty="0" smtClean="0"/>
              <a:t>Regexes – They suck. Why?</a:t>
            </a:r>
          </a:p>
          <a:p>
            <a:pPr lvl="1"/>
            <a:r>
              <a:rPr lang="en-US" dirty="0" smtClean="0"/>
              <a:t>HTML Gumbo Parser – Reasonable, but reinventing the wheel. Why?</a:t>
            </a:r>
          </a:p>
          <a:p>
            <a:pPr lvl="1"/>
            <a:r>
              <a:rPr lang="en-US" dirty="0" smtClean="0"/>
              <a:t>The XSS module – (Gumbo + regexes) on steroids. Terrible Idea? Not really!</a:t>
            </a:r>
          </a:p>
          <a:p>
            <a:pPr lvl="2"/>
            <a:r>
              <a:rPr lang="en-US" dirty="0" smtClean="0"/>
              <a:t>Allows us to maintain a whitelist of allowed tags and attributes for those tags.</a:t>
            </a:r>
          </a:p>
          <a:p>
            <a:pPr lvl="2"/>
            <a:r>
              <a:rPr lang="en-US" dirty="0" smtClean="0"/>
              <a:t>Allows us to remove/modify anything that doesn’t belong to the whitelist.</a:t>
            </a:r>
          </a:p>
          <a:p>
            <a:pPr lvl="2"/>
            <a:r>
              <a:rPr lang="en-US" dirty="0" smtClean="0"/>
              <a:t>So, “</a:t>
            </a:r>
            <a:r>
              <a:rPr lang="en-US" dirty="0" err="1" smtClean="0"/>
              <a:t>Reparo</a:t>
            </a:r>
            <a:r>
              <a:rPr lang="en-US" dirty="0" smtClean="0"/>
              <a:t>!”. ( I cant really pronounce </a:t>
            </a:r>
            <a:r>
              <a:rPr lang="en-US" dirty="0" err="1" smtClean="0"/>
              <a:t>xss</a:t>
            </a:r>
            <a:r>
              <a:rPr lang="en-US" dirty="0" smtClean="0"/>
              <a:t>-us </a:t>
            </a:r>
            <a:r>
              <a:rPr lang="en-US" dirty="0" err="1" smtClean="0"/>
              <a:t>reparo</a:t>
            </a:r>
            <a:r>
              <a:rPr lang="en-US" dirty="0" smtClean="0"/>
              <a:t>)</a:t>
            </a:r>
          </a:p>
        </p:txBody>
      </p:sp>
    </p:spTree>
    <p:extLst>
      <p:ext uri="{BB962C8B-B14F-4D97-AF65-F5344CB8AC3E}">
        <p14:creationId xmlns:p14="http://schemas.microsoft.com/office/powerpoint/2010/main" val="866903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Issues</a:t>
            </a:r>
            <a:endParaRPr lang="en-US" sz="4400" dirty="0"/>
          </a:p>
        </p:txBody>
      </p:sp>
      <p:sp>
        <p:nvSpPr>
          <p:cNvPr id="3" name="Content Placeholder 2"/>
          <p:cNvSpPr>
            <a:spLocks noGrp="1"/>
          </p:cNvSpPr>
          <p:nvPr>
            <p:ph idx="1"/>
          </p:nvPr>
        </p:nvSpPr>
        <p:spPr/>
        <p:txBody>
          <a:bodyPr/>
          <a:lstStyle/>
          <a:p>
            <a:r>
              <a:rPr lang="en-US" dirty="0" smtClean="0"/>
              <a:t>XSS module </a:t>
            </a:r>
            <a:r>
              <a:rPr lang="en-US" dirty="0" err="1" smtClean="0"/>
              <a:t>doesn</a:t>
            </a:r>
            <a:r>
              <a:rPr lang="fr-FR" dirty="0" smtClean="0"/>
              <a:t>’</a:t>
            </a:r>
            <a:r>
              <a:rPr lang="en-US" dirty="0" smtClean="0"/>
              <a:t>t work on broken html!!</a:t>
            </a:r>
          </a:p>
          <a:p>
            <a:r>
              <a:rPr lang="en-US" dirty="0" smtClean="0"/>
              <a:t>HTML-Lint to the rescue!</a:t>
            </a:r>
          </a:p>
          <a:p>
            <a:r>
              <a:rPr lang="en-US" dirty="0" smtClean="0"/>
              <a:t>So, we essentially have an XOR between HTML-Lint and the XSS module. </a:t>
            </a:r>
          </a:p>
          <a:p>
            <a:r>
              <a:rPr lang="en-US" dirty="0" smtClean="0"/>
              <a:t>If there is a problem with the HTML, one of them is *bound* to throw an error (at least in theory).</a:t>
            </a:r>
            <a:endParaRPr lang="en-US" dirty="0"/>
          </a:p>
        </p:txBody>
      </p:sp>
    </p:spTree>
    <p:extLst>
      <p:ext uri="{BB962C8B-B14F-4D97-AF65-F5344CB8AC3E}">
        <p14:creationId xmlns:p14="http://schemas.microsoft.com/office/powerpoint/2010/main" val="9176792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a:bodyPr>
          <a:lstStyle/>
          <a:p>
            <a:r>
              <a:rPr lang="en-US" sz="2000" dirty="0" smtClean="0"/>
              <a:t>All details on these slides are purely </a:t>
            </a:r>
            <a:r>
              <a:rPr lang="en-US" sz="2000" strike="sngStrike" dirty="0" smtClean="0"/>
              <a:t>fictitious </a:t>
            </a:r>
            <a:r>
              <a:rPr lang="en-US" sz="2000" dirty="0" smtClean="0"/>
              <a:t>based on fact. </a:t>
            </a:r>
          </a:p>
          <a:p>
            <a:r>
              <a:rPr lang="en-US" sz="2000" dirty="0" smtClean="0"/>
              <a:t>No Animals were harmed in the making of this slideshow (unless you count me).</a:t>
            </a:r>
          </a:p>
          <a:p>
            <a:r>
              <a:rPr lang="en-US" sz="2000" dirty="0" smtClean="0"/>
              <a:t>I make obscure references to filmography and some computer fields. Ask if it is unclear.</a:t>
            </a:r>
          </a:p>
          <a:p>
            <a:r>
              <a:rPr lang="en-US" sz="2000" dirty="0" smtClean="0"/>
              <a:t>All photos/images used here were taken from(sometimes of) free-to-get sources like </a:t>
            </a:r>
            <a:r>
              <a:rPr lang="en-US" sz="2000" dirty="0" err="1" smtClean="0"/>
              <a:t>xkcd</a:t>
            </a:r>
            <a:r>
              <a:rPr lang="en-US" sz="2000" dirty="0" smtClean="0"/>
              <a:t>, and my team mates ( </a:t>
            </a:r>
            <a:r>
              <a:rPr lang="en-US" sz="2000" dirty="0" err="1" smtClean="0"/>
              <a:t>jgruen</a:t>
            </a:r>
            <a:r>
              <a:rPr lang="en-US" sz="2000" dirty="0" smtClean="0"/>
              <a:t> and </a:t>
            </a:r>
            <a:r>
              <a:rPr lang="en-US" sz="2000" dirty="0" err="1" smtClean="0"/>
              <a:t>pdehaan</a:t>
            </a:r>
            <a:r>
              <a:rPr lang="en-US" sz="2000" dirty="0" smtClean="0"/>
              <a:t>). Any copyright infringement claim will fall flat on its face, so don</a:t>
            </a:r>
            <a:r>
              <a:rPr lang="fr-FR" sz="2000" dirty="0" smtClean="0"/>
              <a:t>’</a:t>
            </a:r>
            <a:r>
              <a:rPr lang="en-US" sz="2000" dirty="0" smtClean="0"/>
              <a:t>t even think about it.</a:t>
            </a:r>
          </a:p>
          <a:p>
            <a:r>
              <a:rPr lang="en-US" sz="2000" dirty="0" smtClean="0"/>
              <a:t>Any references, messages, images bearing resemblance to any real life object, person or animal were probably NOT coincidental, and any that are found to be offensive were probably meant to be offensive. </a:t>
            </a:r>
          </a:p>
          <a:p>
            <a:r>
              <a:rPr lang="en-US" sz="2000" dirty="0" smtClean="0"/>
              <a:t>So quit whining and let’s move on to the next slide.</a:t>
            </a:r>
            <a:endParaRPr lang="en-US" sz="2000" strike="sngStrike" dirty="0"/>
          </a:p>
        </p:txBody>
      </p:sp>
    </p:spTree>
    <p:extLst>
      <p:ext uri="{BB962C8B-B14F-4D97-AF65-F5344CB8AC3E}">
        <p14:creationId xmlns:p14="http://schemas.microsoft.com/office/powerpoint/2010/main" val="846930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Make sure the URLS are legit</a:t>
            </a:r>
            <a:r>
              <a:rPr lang="en-US" sz="4400" dirty="0" smtClean="0"/>
              <a:t>:</a:t>
            </a:r>
            <a:endParaRPr lang="en-US" sz="4400" dirty="0"/>
          </a:p>
        </p:txBody>
      </p:sp>
      <p:sp>
        <p:nvSpPr>
          <p:cNvPr id="3" name="Content Placeholder 2"/>
          <p:cNvSpPr>
            <a:spLocks noGrp="1"/>
          </p:cNvSpPr>
          <p:nvPr>
            <p:ph idx="1"/>
          </p:nvPr>
        </p:nvSpPr>
        <p:spPr>
          <a:xfrm>
            <a:off x="1120000" y="1382713"/>
            <a:ext cx="10233800" cy="4351338"/>
          </a:xfrm>
        </p:spPr>
        <p:txBody>
          <a:bodyPr/>
          <a:lstStyle/>
          <a:p>
            <a:pPr lvl="2"/>
            <a:endParaRPr lang="en-US" dirty="0"/>
          </a:p>
          <a:p>
            <a:r>
              <a:rPr lang="en-US" dirty="0" smtClean="0"/>
              <a:t>Cause </a:t>
            </a:r>
            <a:r>
              <a:rPr lang="en-US" dirty="0"/>
              <a:t>for concern: </a:t>
            </a:r>
            <a:r>
              <a:rPr lang="en-US" dirty="0" smtClean="0"/>
              <a:t>A team member joked that </a:t>
            </a:r>
            <a:r>
              <a:rPr lang="en-US" dirty="0"/>
              <a:t>someone might change our URLS to </a:t>
            </a:r>
            <a:r>
              <a:rPr lang="en-US" dirty="0" smtClean="0"/>
              <a:t>something like </a:t>
            </a:r>
            <a:r>
              <a:rPr lang="en-US" dirty="0" err="1" smtClean="0"/>
              <a:t>bing.com</a:t>
            </a:r>
            <a:r>
              <a:rPr lang="en-US" dirty="0"/>
              <a:t>. </a:t>
            </a:r>
            <a:r>
              <a:rPr lang="en-US" dirty="0" smtClean="0"/>
              <a:t>(Seriously, that </a:t>
            </a:r>
            <a:r>
              <a:rPr lang="en-US" dirty="0"/>
              <a:t>was the most evil thing he could think of</a:t>
            </a:r>
            <a:r>
              <a:rPr lang="en-US" dirty="0" smtClean="0"/>
              <a:t>)</a:t>
            </a:r>
          </a:p>
          <a:p>
            <a:r>
              <a:rPr lang="en-US" dirty="0" smtClean="0"/>
              <a:t>I wrote Grunt tasks to:</a:t>
            </a:r>
          </a:p>
          <a:p>
            <a:pPr lvl="1"/>
            <a:r>
              <a:rPr lang="en-US" dirty="0" smtClean="0"/>
              <a:t>grab the </a:t>
            </a:r>
            <a:r>
              <a:rPr lang="en-US" dirty="0" err="1" smtClean="0"/>
              <a:t>server.pot</a:t>
            </a:r>
            <a:r>
              <a:rPr lang="en-US" dirty="0" smtClean="0"/>
              <a:t> file, use a po2json convertor script on that, run through the JSON key-values, and then grab the URLS.</a:t>
            </a:r>
          </a:p>
          <a:p>
            <a:pPr lvl="1"/>
            <a:r>
              <a:rPr lang="en-US" dirty="0" smtClean="0"/>
              <a:t>compare the set of legit URLS to the generated/translated files, and flagged anything that </a:t>
            </a:r>
            <a:r>
              <a:rPr lang="en-US" dirty="0" err="1" smtClean="0"/>
              <a:t>wasn</a:t>
            </a:r>
            <a:r>
              <a:rPr lang="fr-FR" dirty="0" smtClean="0"/>
              <a:t>’</a:t>
            </a:r>
            <a:r>
              <a:rPr lang="en-US" dirty="0" smtClean="0"/>
              <a:t>t in the set of legit URLS.</a:t>
            </a:r>
            <a:endParaRPr lang="en-US" dirty="0"/>
          </a:p>
        </p:txBody>
      </p:sp>
      <p:sp>
        <p:nvSpPr>
          <p:cNvPr id="4" name="TextBox 3"/>
          <p:cNvSpPr txBox="1"/>
          <p:nvPr/>
        </p:nvSpPr>
        <p:spPr>
          <a:xfrm>
            <a:off x="2963119" y="6400800"/>
            <a:ext cx="5927520" cy="369332"/>
          </a:xfrm>
          <a:prstGeom prst="rect">
            <a:avLst/>
          </a:prstGeom>
          <a:noFill/>
        </p:spPr>
        <p:txBody>
          <a:bodyPr wrap="none" rtlCol="0">
            <a:spAutoFit/>
          </a:bodyPr>
          <a:lstStyle/>
          <a:p>
            <a:r>
              <a:rPr lang="en-US" dirty="0" smtClean="0"/>
              <a:t>(</a:t>
            </a:r>
            <a:r>
              <a:rPr lang="en-US" dirty="0" err="1" smtClean="0"/>
              <a:t>i.e</a:t>
            </a:r>
            <a:r>
              <a:rPr lang="en-US" dirty="0" smtClean="0"/>
              <a:t>) .</a:t>
            </a:r>
            <a:r>
              <a:rPr lang="en-US" dirty="0" err="1" smtClean="0"/>
              <a:t>po</a:t>
            </a:r>
            <a:r>
              <a:rPr lang="en-US" dirty="0" smtClean="0"/>
              <a:t> (portable </a:t>
            </a:r>
            <a:r>
              <a:rPr lang="en-US" dirty="0"/>
              <a:t>object) and .pot (portable object </a:t>
            </a:r>
            <a:r>
              <a:rPr lang="en-US" dirty="0" smtClean="0"/>
              <a:t>template)</a:t>
            </a:r>
            <a:endParaRPr lang="en-US" dirty="0"/>
          </a:p>
        </p:txBody>
      </p:sp>
    </p:spTree>
    <p:extLst>
      <p:ext uri="{BB962C8B-B14F-4D97-AF65-F5344CB8AC3E}">
        <p14:creationId xmlns:p14="http://schemas.microsoft.com/office/powerpoint/2010/main" val="16988702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idx="1"/>
          </p:nvPr>
        </p:nvSpPr>
        <p:spPr>
          <a:xfrm>
            <a:off x="1120000" y="1425575"/>
            <a:ext cx="10233800" cy="4351338"/>
          </a:xfrm>
        </p:spPr>
        <p:txBody>
          <a:bodyPr/>
          <a:lstStyle/>
          <a:p>
            <a:r>
              <a:rPr lang="en-US" dirty="0" smtClean="0"/>
              <a:t>As if to prove our concern, we found that Firefox China had its OWN implementation of the content-server, and had modified some URLS to point to their locally hosted content-server, rather than use ours.</a:t>
            </a:r>
          </a:p>
          <a:p>
            <a:r>
              <a:rPr lang="en-US" dirty="0" smtClean="0"/>
              <a:t>Think for a minute. Breathe. Think again.</a:t>
            </a:r>
          </a:p>
          <a:p>
            <a:r>
              <a:rPr lang="en-US" dirty="0">
                <a:hlinkClick r:id="rId2"/>
              </a:rPr>
              <a:t>http://firefox.com.cn</a:t>
            </a:r>
            <a:r>
              <a:rPr lang="en-US" dirty="0" smtClean="0">
                <a:hlinkClick r:id="rId2"/>
              </a:rPr>
              <a:t>/</a:t>
            </a:r>
            <a:r>
              <a:rPr lang="en-US" dirty="0"/>
              <a:t>  and </a:t>
            </a:r>
            <a:r>
              <a:rPr lang="en-US" dirty="0">
                <a:hlinkClick r:id="rId3"/>
              </a:rPr>
              <a:t>http://</a:t>
            </a:r>
            <a:r>
              <a:rPr lang="en-US" dirty="0" smtClean="0">
                <a:hlinkClick r:id="rId3"/>
              </a:rPr>
              <a:t>mozilla.com.cn/moz-portal.html</a:t>
            </a:r>
            <a:r>
              <a:rPr lang="en-US" dirty="0" smtClean="0"/>
              <a:t> are modified to ‘suit’ the </a:t>
            </a:r>
            <a:r>
              <a:rPr lang="en-US" dirty="0"/>
              <a:t>C</a:t>
            </a:r>
            <a:r>
              <a:rPr lang="en-US" dirty="0" smtClean="0"/>
              <a:t>hinese audience, complete with a blog, ads, and a QR Code to install </a:t>
            </a:r>
            <a:r>
              <a:rPr lang="en-US" dirty="0" err="1" smtClean="0"/>
              <a:t>WeChat</a:t>
            </a:r>
            <a:r>
              <a:rPr lang="en-US" dirty="0" smtClean="0"/>
              <a:t>. Yup, you read that right.</a:t>
            </a:r>
          </a:p>
        </p:txBody>
      </p:sp>
    </p:spTree>
    <p:extLst>
      <p:ext uri="{BB962C8B-B14F-4D97-AF65-F5344CB8AC3E}">
        <p14:creationId xmlns:p14="http://schemas.microsoft.com/office/powerpoint/2010/main" val="7421348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dirty="0" smtClean="0"/>
              <a:t>This slide was intentionally left blank (read as ‘removed’), after inputs from </a:t>
            </a:r>
            <a:r>
              <a:rPr lang="en-US" dirty="0" err="1" smtClean="0"/>
              <a:t>pdehaan</a:t>
            </a:r>
            <a:r>
              <a:rPr lang="en-US" dirty="0" smtClean="0"/>
              <a:t> and </a:t>
            </a:r>
            <a:r>
              <a:rPr lang="en-US" dirty="0" err="1" smtClean="0"/>
              <a:t>vladikoff</a:t>
            </a:r>
            <a:r>
              <a:rPr lang="en-US" dirty="0" smtClean="0"/>
              <a:t>, to prevent an international incident. </a:t>
            </a:r>
          </a:p>
          <a:p>
            <a:pPr marL="0" indent="0" algn="ctr">
              <a:buNone/>
            </a:pPr>
            <a:endParaRPr lang="en-US" dirty="0"/>
          </a:p>
          <a:p>
            <a:pPr marL="0" indent="0" algn="ctr">
              <a:buNone/>
            </a:pPr>
            <a:endParaRPr lang="en-US" dirty="0" smtClean="0"/>
          </a:p>
          <a:p>
            <a:pPr marL="0" indent="0" algn="ctr">
              <a:buNone/>
            </a:pPr>
            <a:r>
              <a:rPr lang="en-US" dirty="0" smtClean="0"/>
              <a:t>No kidding.</a:t>
            </a:r>
            <a:endParaRPr lang="en-US" dirty="0"/>
          </a:p>
        </p:txBody>
      </p:sp>
    </p:spTree>
    <p:extLst>
      <p:ext uri="{BB962C8B-B14F-4D97-AF65-F5344CB8AC3E}">
        <p14:creationId xmlns:p14="http://schemas.microsoft.com/office/powerpoint/2010/main" val="1273232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Make sure the styles are legit</a:t>
            </a:r>
            <a:endParaRPr lang="en-US" sz="4400" dirty="0"/>
          </a:p>
        </p:txBody>
      </p:sp>
      <p:sp>
        <p:nvSpPr>
          <p:cNvPr id="3" name="Content Placeholder 2"/>
          <p:cNvSpPr>
            <a:spLocks noGrp="1"/>
          </p:cNvSpPr>
          <p:nvPr>
            <p:ph idx="1"/>
          </p:nvPr>
        </p:nvSpPr>
        <p:spPr/>
        <p:txBody>
          <a:bodyPr/>
          <a:lstStyle/>
          <a:p>
            <a:r>
              <a:rPr lang="en-US" dirty="0" smtClean="0"/>
              <a:t>I used a very similar approach to extracting the URLs (previous slide, already forgotten??), with slight modifications to extract, and check for the presence of allowed styles.</a:t>
            </a:r>
          </a:p>
          <a:p>
            <a:r>
              <a:rPr lang="en-US" dirty="0" smtClean="0"/>
              <a:t>Combined with the </a:t>
            </a:r>
            <a:r>
              <a:rPr lang="en-US" dirty="0" err="1" smtClean="0"/>
              <a:t>xss</a:t>
            </a:r>
            <a:r>
              <a:rPr lang="en-US" dirty="0" smtClean="0"/>
              <a:t> module checking for whitelisted CSS attributes, this looks pretty robust.</a:t>
            </a:r>
            <a:endParaRPr lang="en-US" dirty="0"/>
          </a:p>
        </p:txBody>
      </p:sp>
    </p:spTree>
    <p:extLst>
      <p:ext uri="{BB962C8B-B14F-4D97-AF65-F5344CB8AC3E}">
        <p14:creationId xmlns:p14="http://schemas.microsoft.com/office/powerpoint/2010/main" val="2549000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307975"/>
            <a:ext cx="10515600" cy="1325563"/>
          </a:xfrm>
        </p:spPr>
        <p:txBody>
          <a:bodyPr>
            <a:normAutofit/>
          </a:bodyPr>
          <a:lstStyle/>
          <a:p>
            <a:r>
              <a:rPr lang="en-US" sz="3600" dirty="0" smtClean="0"/>
              <a:t>And that brings us to.. *drumroll*</a:t>
            </a:r>
            <a:endParaRPr lang="en-US" sz="3600" dirty="0"/>
          </a:p>
        </p:txBody>
      </p:sp>
      <p:sp>
        <p:nvSpPr>
          <p:cNvPr id="3" name="Content Placeholder 2"/>
          <p:cNvSpPr>
            <a:spLocks noGrp="1"/>
          </p:cNvSpPr>
          <p:nvPr>
            <p:ph idx="1"/>
          </p:nvPr>
        </p:nvSpPr>
        <p:spPr>
          <a:xfrm>
            <a:off x="342899" y="1414463"/>
            <a:ext cx="11458575" cy="4762500"/>
          </a:xfrm>
        </p:spPr>
        <p:txBody>
          <a:bodyPr>
            <a:normAutofit/>
          </a:bodyPr>
          <a:lstStyle/>
          <a:p>
            <a:r>
              <a:rPr lang="en-US" sz="4000" dirty="0" smtClean="0"/>
              <a:t>Two-Factor Authentication for Firefox Accounts</a:t>
            </a:r>
          </a:p>
          <a:p>
            <a:pPr lvl="1"/>
            <a:r>
              <a:rPr lang="en-US" sz="3600" dirty="0" smtClean="0"/>
              <a:t>Motivation</a:t>
            </a:r>
          </a:p>
          <a:p>
            <a:pPr lvl="2"/>
            <a:r>
              <a:rPr lang="en-US" sz="3200" dirty="0"/>
              <a:t>Highly awaited feature</a:t>
            </a:r>
            <a:r>
              <a:rPr lang="en-US" sz="3200" dirty="0" smtClean="0"/>
              <a:t>.</a:t>
            </a:r>
          </a:p>
          <a:p>
            <a:pPr lvl="2"/>
            <a:r>
              <a:rPr lang="en-US" sz="3200" dirty="0"/>
              <a:t>My mentor loves this idea</a:t>
            </a:r>
            <a:r>
              <a:rPr lang="en-US" sz="3200" dirty="0" smtClean="0"/>
              <a:t>.</a:t>
            </a:r>
            <a:endParaRPr lang="en-US" sz="3200" dirty="0"/>
          </a:p>
          <a:p>
            <a:pPr lvl="2"/>
            <a:r>
              <a:rPr lang="en-US" sz="3200" dirty="0" smtClean="0"/>
              <a:t>I have worked on multi-factor before, with Facial </a:t>
            </a:r>
            <a:r>
              <a:rPr lang="en-US" sz="3200" dirty="0"/>
              <a:t>Recognition (</a:t>
            </a:r>
            <a:r>
              <a:rPr lang="en-US" sz="3200" dirty="0" err="1"/>
              <a:t>keylemon</a:t>
            </a:r>
            <a:r>
              <a:rPr lang="en-US" sz="3200" dirty="0"/>
              <a:t>) </a:t>
            </a:r>
            <a:r>
              <a:rPr lang="en-US" sz="3200" dirty="0" smtClean="0"/>
              <a:t>and Passwords.</a:t>
            </a:r>
          </a:p>
          <a:p>
            <a:pPr lvl="2"/>
            <a:r>
              <a:rPr lang="en-US" sz="3200" dirty="0" smtClean="0"/>
              <a:t>What more do you want? Really?</a:t>
            </a:r>
            <a:endParaRPr lang="en-US" sz="3200" dirty="0"/>
          </a:p>
        </p:txBody>
      </p:sp>
    </p:spTree>
    <p:extLst>
      <p:ext uri="{BB962C8B-B14F-4D97-AF65-F5344CB8AC3E}">
        <p14:creationId xmlns:p14="http://schemas.microsoft.com/office/powerpoint/2010/main" val="1552046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normAutofit/>
          </a:bodyPr>
          <a:lstStyle/>
          <a:p>
            <a:r>
              <a:rPr lang="en-US" sz="4000" dirty="0" smtClean="0"/>
              <a:t>Issues</a:t>
            </a:r>
            <a:endParaRPr lang="en-US" sz="4000" dirty="0"/>
          </a:p>
        </p:txBody>
      </p:sp>
      <p:sp>
        <p:nvSpPr>
          <p:cNvPr id="3" name="Content Placeholder 2"/>
          <p:cNvSpPr>
            <a:spLocks noGrp="1"/>
          </p:cNvSpPr>
          <p:nvPr>
            <p:ph idx="1"/>
          </p:nvPr>
        </p:nvSpPr>
        <p:spPr>
          <a:xfrm>
            <a:off x="1120000" y="1668462"/>
            <a:ext cx="10233800" cy="4351338"/>
          </a:xfrm>
        </p:spPr>
        <p:txBody>
          <a:bodyPr/>
          <a:lstStyle/>
          <a:p>
            <a:r>
              <a:rPr lang="en-US" dirty="0" smtClean="0"/>
              <a:t>Adding two-factor authentication to the signup flow needs lots and lots of user-testing.</a:t>
            </a:r>
          </a:p>
          <a:p>
            <a:r>
              <a:rPr lang="en-US" dirty="0" smtClean="0"/>
              <a:t>And work. Lots of work. </a:t>
            </a:r>
            <a:r>
              <a:rPr lang="en-US" dirty="0"/>
              <a:t>F</a:t>
            </a:r>
            <a:r>
              <a:rPr lang="en-US" dirty="0" smtClean="0"/>
              <a:t>rom a lot of people. </a:t>
            </a:r>
            <a:r>
              <a:rPr lang="en-US" dirty="0"/>
              <a:t>F</a:t>
            </a:r>
            <a:r>
              <a:rPr lang="en-US" dirty="0" smtClean="0"/>
              <a:t>rom different parts of the team.</a:t>
            </a:r>
          </a:p>
          <a:p>
            <a:r>
              <a:rPr lang="en-US" dirty="0" smtClean="0"/>
              <a:t>Using SMS as a second-factor needs monetary investment. A lot of investment.</a:t>
            </a:r>
          </a:p>
          <a:p>
            <a:r>
              <a:rPr lang="en-US" dirty="0" err="1" smtClean="0"/>
              <a:t>Tl;dr</a:t>
            </a:r>
            <a:r>
              <a:rPr lang="en-US" dirty="0" smtClean="0"/>
              <a:t>: </a:t>
            </a:r>
            <a:r>
              <a:rPr lang="en-US" dirty="0"/>
              <a:t>A</a:t>
            </a:r>
            <a:r>
              <a:rPr lang="en-US" dirty="0" smtClean="0"/>
              <a:t>ll these put together would result in a project that is much bigger and longer than my internship period.</a:t>
            </a:r>
            <a:endParaRPr lang="en-US" dirty="0"/>
          </a:p>
        </p:txBody>
      </p:sp>
    </p:spTree>
    <p:extLst>
      <p:ext uri="{BB962C8B-B14F-4D97-AF65-F5344CB8AC3E}">
        <p14:creationId xmlns:p14="http://schemas.microsoft.com/office/powerpoint/2010/main" val="16526957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So, we settled for:</a:t>
            </a:r>
            <a:endParaRPr lang="en-US" sz="4000" dirty="0"/>
          </a:p>
        </p:txBody>
      </p:sp>
      <p:sp>
        <p:nvSpPr>
          <p:cNvPr id="3" name="Content Placeholder 2"/>
          <p:cNvSpPr>
            <a:spLocks noGrp="1"/>
          </p:cNvSpPr>
          <p:nvPr>
            <p:ph idx="1"/>
          </p:nvPr>
        </p:nvSpPr>
        <p:spPr/>
        <p:txBody>
          <a:bodyPr/>
          <a:lstStyle/>
          <a:p>
            <a:r>
              <a:rPr lang="en-US" dirty="0" smtClean="0"/>
              <a:t>Setting up the 2-Factor options inside the settings page.</a:t>
            </a:r>
          </a:p>
          <a:p>
            <a:r>
              <a:rPr lang="en-US" dirty="0" smtClean="0"/>
              <a:t>Using Google Authenticator as the second-factor, and implementing the TOTP algorithm.</a:t>
            </a:r>
          </a:p>
          <a:p>
            <a:r>
              <a:rPr lang="en-US" dirty="0" smtClean="0"/>
              <a:t>Laying out the framework/infrastructure for expanding the two-factor auth system to include other forms of authentication.</a:t>
            </a:r>
          </a:p>
          <a:p>
            <a:r>
              <a:rPr lang="en-US" dirty="0" smtClean="0"/>
              <a:t>Most importantly, learning what is needed to make this project a success.</a:t>
            </a:r>
            <a:endParaRPr lang="en-US" dirty="0"/>
          </a:p>
        </p:txBody>
      </p:sp>
    </p:spTree>
    <p:extLst>
      <p:ext uri="{BB962C8B-B14F-4D97-AF65-F5344CB8AC3E}">
        <p14:creationId xmlns:p14="http://schemas.microsoft.com/office/powerpoint/2010/main" val="927525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TOTP and Google Authenticator</a:t>
            </a:r>
            <a:endParaRPr lang="en-US" dirty="0"/>
          </a:p>
        </p:txBody>
      </p:sp>
      <p:sp>
        <p:nvSpPr>
          <p:cNvPr id="3" name="Content Placeholder 2"/>
          <p:cNvSpPr>
            <a:spLocks noGrp="1"/>
          </p:cNvSpPr>
          <p:nvPr>
            <p:ph idx="1"/>
          </p:nvPr>
        </p:nvSpPr>
        <p:spPr>
          <a:xfrm>
            <a:off x="1120000" y="1469367"/>
            <a:ext cx="10233800" cy="4351338"/>
          </a:xfrm>
        </p:spPr>
        <p:txBody>
          <a:bodyPr/>
          <a:lstStyle/>
          <a:p>
            <a:pPr algn="just"/>
            <a:r>
              <a:rPr lang="en-US" sz="2200" dirty="0" smtClean="0"/>
              <a:t>We Implemented a simple version of the TOTP as outlined in </a:t>
            </a:r>
            <a:r>
              <a:rPr lang="en-US" sz="2200" dirty="0"/>
              <a:t>the RFC </a:t>
            </a:r>
            <a:r>
              <a:rPr lang="en-US" sz="2200" dirty="0" smtClean="0"/>
              <a:t>6238 [1] and RFC 4226 [2].</a:t>
            </a:r>
          </a:p>
          <a:p>
            <a:pPr algn="just"/>
            <a:r>
              <a:rPr lang="en-US" sz="2200" dirty="0" smtClean="0"/>
              <a:t>Essentially, we generate a unique secret key(randomly, based on seed values of current time, mouse movements </a:t>
            </a:r>
            <a:r>
              <a:rPr lang="en-US" sz="2200" dirty="0" err="1" smtClean="0"/>
              <a:t>etc</a:t>
            </a:r>
            <a:r>
              <a:rPr lang="en-US" sz="2200" dirty="0" smtClean="0"/>
              <a:t> using </a:t>
            </a:r>
            <a:r>
              <a:rPr lang="en-US" sz="2200" dirty="0" err="1" smtClean="0"/>
              <a:t>sjcl</a:t>
            </a:r>
            <a:r>
              <a:rPr lang="en-US" sz="2200" dirty="0" smtClean="0"/>
              <a:t>/</a:t>
            </a:r>
            <a:r>
              <a:rPr lang="en-US" sz="2200" dirty="0" err="1" smtClean="0"/>
              <a:t>cryptojs</a:t>
            </a:r>
            <a:r>
              <a:rPr lang="en-US" sz="2200" dirty="0" smtClean="0"/>
              <a:t>) for every user. </a:t>
            </a:r>
          </a:p>
          <a:p>
            <a:pPr algn="just"/>
            <a:r>
              <a:rPr lang="en-US" sz="2200" dirty="0" smtClean="0"/>
              <a:t>We then create a new One-Time-Password(OTP) every 30 seconds. This is not stored, but computed on the fly.</a:t>
            </a:r>
          </a:p>
          <a:p>
            <a:pPr algn="just"/>
            <a:r>
              <a:rPr lang="en-US" sz="2200" dirty="0" smtClean="0"/>
              <a:t>We generate a QR Code that can be read by the Google </a:t>
            </a:r>
            <a:r>
              <a:rPr lang="en-US" sz="2200" dirty="0" err="1" smtClean="0"/>
              <a:t>Auth</a:t>
            </a:r>
            <a:r>
              <a:rPr lang="en-US" sz="2200" dirty="0" smtClean="0"/>
              <a:t> app.</a:t>
            </a:r>
          </a:p>
          <a:p>
            <a:r>
              <a:rPr lang="en-US" sz="2200" dirty="0"/>
              <a:t>Google Auth generates the OTP for the </a:t>
            </a:r>
            <a:r>
              <a:rPr lang="en-US" sz="2200" dirty="0" smtClean="0"/>
              <a:t>user every 30 seconds on the users mobile device.</a:t>
            </a:r>
            <a:endParaRPr lang="en-US" sz="2200" dirty="0"/>
          </a:p>
          <a:p>
            <a:pPr algn="just"/>
            <a:r>
              <a:rPr lang="en-US" sz="2200" dirty="0" smtClean="0"/>
              <a:t>We compare the server generated key with the key entered by the user, and bam! Second factor ready!</a:t>
            </a:r>
          </a:p>
          <a:p>
            <a:pPr algn="just"/>
            <a:endParaRPr lang="en-US" dirty="0" smtClean="0"/>
          </a:p>
          <a:p>
            <a:pPr algn="just"/>
            <a:endParaRPr lang="en-US" dirty="0"/>
          </a:p>
        </p:txBody>
      </p:sp>
      <p:sp>
        <p:nvSpPr>
          <p:cNvPr id="4" name="TextBox 3"/>
          <p:cNvSpPr txBox="1"/>
          <p:nvPr/>
        </p:nvSpPr>
        <p:spPr>
          <a:xfrm>
            <a:off x="3538846" y="6092041"/>
            <a:ext cx="4875887" cy="923330"/>
          </a:xfrm>
          <a:prstGeom prst="rect">
            <a:avLst/>
          </a:prstGeom>
          <a:noFill/>
        </p:spPr>
        <p:txBody>
          <a:bodyPr wrap="none" rtlCol="0">
            <a:spAutoFit/>
          </a:bodyPr>
          <a:lstStyle/>
          <a:p>
            <a:r>
              <a:rPr lang="en-US" dirty="0"/>
              <a:t>[1] https://</a:t>
            </a:r>
            <a:r>
              <a:rPr lang="en-US" dirty="0" err="1"/>
              <a:t>tools.ietf.org</a:t>
            </a:r>
            <a:r>
              <a:rPr lang="en-US" dirty="0"/>
              <a:t>/html/rfc6238#section-4.1</a:t>
            </a:r>
          </a:p>
          <a:p>
            <a:r>
              <a:rPr lang="en-US" dirty="0"/>
              <a:t>[2] https://</a:t>
            </a:r>
            <a:r>
              <a:rPr lang="en-US" dirty="0" err="1"/>
              <a:t>tools.ietf.org</a:t>
            </a:r>
            <a:r>
              <a:rPr lang="en-US" dirty="0"/>
              <a:t>/html/rfc4226</a:t>
            </a:r>
          </a:p>
          <a:p>
            <a:endParaRPr lang="en-US" dirty="0"/>
          </a:p>
        </p:txBody>
      </p:sp>
    </p:spTree>
    <p:extLst>
      <p:ext uri="{BB962C8B-B14F-4D97-AF65-F5344CB8AC3E}">
        <p14:creationId xmlns:p14="http://schemas.microsoft.com/office/powerpoint/2010/main" val="4206874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107950"/>
            <a:ext cx="11287125" cy="1325563"/>
          </a:xfrm>
        </p:spPr>
        <p:txBody>
          <a:bodyPr>
            <a:normAutofit/>
          </a:bodyPr>
          <a:lstStyle/>
          <a:p>
            <a:pPr algn="ctr"/>
            <a:r>
              <a:rPr lang="en-US" dirty="0" smtClean="0"/>
              <a:t>Screens for Two-Factor Authentication</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7175" y="1690688"/>
            <a:ext cx="4213253" cy="4401354"/>
          </a:xfrm>
          <a:prstGeom prst="rect">
            <a:avLst/>
          </a:prstGeom>
        </p:spPr>
      </p:pic>
      <p:sp>
        <p:nvSpPr>
          <p:cNvPr id="6" name="TextBox 5"/>
          <p:cNvSpPr txBox="1"/>
          <p:nvPr/>
        </p:nvSpPr>
        <p:spPr>
          <a:xfrm>
            <a:off x="2157413" y="1248847"/>
            <a:ext cx="8486775" cy="369332"/>
          </a:xfrm>
          <a:prstGeom prst="rect">
            <a:avLst/>
          </a:prstGeom>
          <a:noFill/>
        </p:spPr>
        <p:txBody>
          <a:bodyPr wrap="square" rtlCol="0">
            <a:spAutoFit/>
          </a:bodyPr>
          <a:lstStyle/>
          <a:p>
            <a:pPr algn="ctr"/>
            <a:r>
              <a:rPr lang="en-US" dirty="0" smtClean="0"/>
              <a:t>Ignore the badly sized screens</a:t>
            </a:r>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6937276" y="1690687"/>
            <a:ext cx="2812366" cy="4401355"/>
          </a:xfrm>
        </p:spPr>
      </p:pic>
      <p:sp>
        <p:nvSpPr>
          <p:cNvPr id="8" name="TextBox 7"/>
          <p:cNvSpPr txBox="1"/>
          <p:nvPr/>
        </p:nvSpPr>
        <p:spPr>
          <a:xfrm>
            <a:off x="1182980" y="6164551"/>
            <a:ext cx="4121641" cy="369332"/>
          </a:xfrm>
          <a:prstGeom prst="rect">
            <a:avLst/>
          </a:prstGeom>
          <a:noFill/>
        </p:spPr>
        <p:txBody>
          <a:bodyPr wrap="none" rtlCol="0">
            <a:spAutoFit/>
          </a:bodyPr>
          <a:lstStyle/>
          <a:p>
            <a:r>
              <a:rPr lang="en-US" smtClean="0"/>
              <a:t>Set up two factor inside the settings page</a:t>
            </a:r>
            <a:endParaRPr lang="en-US"/>
          </a:p>
        </p:txBody>
      </p:sp>
      <p:sp>
        <p:nvSpPr>
          <p:cNvPr id="9" name="TextBox 8"/>
          <p:cNvSpPr txBox="1"/>
          <p:nvPr/>
        </p:nvSpPr>
        <p:spPr>
          <a:xfrm>
            <a:off x="6186487" y="6190756"/>
            <a:ext cx="4345677" cy="369332"/>
          </a:xfrm>
          <a:prstGeom prst="rect">
            <a:avLst/>
          </a:prstGeom>
          <a:noFill/>
        </p:spPr>
        <p:txBody>
          <a:bodyPr wrap="none" rtlCol="0">
            <a:spAutoFit/>
          </a:bodyPr>
          <a:lstStyle/>
          <a:p>
            <a:r>
              <a:rPr lang="en-US" dirty="0" smtClean="0"/>
              <a:t>Google Auth generates the OTP for the user</a:t>
            </a:r>
            <a:endParaRPr lang="en-US" dirty="0"/>
          </a:p>
        </p:txBody>
      </p:sp>
    </p:spTree>
    <p:extLst>
      <p:ext uri="{BB962C8B-B14F-4D97-AF65-F5344CB8AC3E}">
        <p14:creationId xmlns:p14="http://schemas.microsoft.com/office/powerpoint/2010/main" val="184311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So, how far along are we?</a:t>
            </a:r>
            <a:endParaRPr lang="en-US" sz="4400" dirty="0"/>
          </a:p>
        </p:txBody>
      </p:sp>
      <p:sp>
        <p:nvSpPr>
          <p:cNvPr id="3" name="Content Placeholder 2"/>
          <p:cNvSpPr>
            <a:spLocks noGrp="1"/>
          </p:cNvSpPr>
          <p:nvPr>
            <p:ph idx="1"/>
          </p:nvPr>
        </p:nvSpPr>
        <p:spPr/>
        <p:txBody>
          <a:bodyPr/>
          <a:lstStyle/>
          <a:p>
            <a:r>
              <a:rPr lang="en-US" dirty="0" smtClean="0"/>
              <a:t>Pretty far. In fact, I have a working demo of setting up a 2-factor on </a:t>
            </a:r>
            <a:r>
              <a:rPr lang="en-US" dirty="0" err="1" smtClean="0"/>
              <a:t>FxA</a:t>
            </a:r>
            <a:r>
              <a:rPr lang="en-US" dirty="0" smtClean="0"/>
              <a:t>.</a:t>
            </a:r>
          </a:p>
          <a:p>
            <a:r>
              <a:rPr lang="en-US" dirty="0" smtClean="0"/>
              <a:t>You can check this out at:</a:t>
            </a:r>
          </a:p>
          <a:p>
            <a:pPr lvl="1"/>
            <a:r>
              <a:rPr lang="en-US" dirty="0">
                <a:hlinkClick r:id="rId2"/>
              </a:rPr>
              <a:t>https://</a:t>
            </a:r>
            <a:r>
              <a:rPr lang="en-US" dirty="0" smtClean="0">
                <a:hlinkClick r:id="rId2"/>
              </a:rPr>
              <a:t>github.com/TDA/fxa-two-factor-auth</a:t>
            </a:r>
            <a:r>
              <a:rPr lang="en-US" dirty="0" smtClean="0"/>
              <a:t> - Integrated (mostly), with </a:t>
            </a:r>
            <a:r>
              <a:rPr lang="en-US" dirty="0" err="1" smtClean="0"/>
              <a:t>FxA</a:t>
            </a:r>
            <a:r>
              <a:rPr lang="en-US" dirty="0" smtClean="0"/>
              <a:t>.</a:t>
            </a:r>
          </a:p>
          <a:p>
            <a:pPr lvl="1"/>
            <a:r>
              <a:rPr lang="en-US" dirty="0">
                <a:hlinkClick r:id="rId3"/>
              </a:rPr>
              <a:t>https://</a:t>
            </a:r>
            <a:r>
              <a:rPr lang="en-US" dirty="0" smtClean="0">
                <a:hlinkClick r:id="rId3"/>
              </a:rPr>
              <a:t>github.com/TDA/2fa</a:t>
            </a:r>
            <a:r>
              <a:rPr lang="en-US" dirty="0" smtClean="0"/>
              <a:t> - A more customizable, stand-alone module/demo for 2fa.</a:t>
            </a:r>
            <a:endParaRPr lang="en-US" dirty="0"/>
          </a:p>
        </p:txBody>
      </p:sp>
    </p:spTree>
    <p:extLst>
      <p:ext uri="{BB962C8B-B14F-4D97-AF65-F5344CB8AC3E}">
        <p14:creationId xmlns:p14="http://schemas.microsoft.com/office/powerpoint/2010/main" val="1271634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Summer so far</a:t>
            </a:r>
            <a:endParaRPr lang="en-US" dirty="0"/>
          </a:p>
        </p:txBody>
      </p:sp>
      <p:sp>
        <p:nvSpPr>
          <p:cNvPr id="5" name="Content Placeholder 4"/>
          <p:cNvSpPr>
            <a:spLocks noGrp="1"/>
          </p:cNvSpPr>
          <p:nvPr>
            <p:ph idx="1"/>
          </p:nvPr>
        </p:nvSpPr>
        <p:spPr/>
        <p:txBody>
          <a:bodyPr/>
          <a:lstStyle/>
          <a:p>
            <a:r>
              <a:rPr lang="en-US" dirty="0" smtClean="0"/>
              <a:t>First Week – Getting used to version control with </a:t>
            </a:r>
            <a:r>
              <a:rPr lang="en-US" dirty="0" err="1" smtClean="0"/>
              <a:t>Git</a:t>
            </a:r>
            <a:r>
              <a:rPr lang="en-US" dirty="0" smtClean="0"/>
              <a:t> and </a:t>
            </a:r>
            <a:r>
              <a:rPr lang="en-US" dirty="0" err="1" smtClean="0"/>
              <a:t>GitHub</a:t>
            </a:r>
            <a:r>
              <a:rPr lang="en-US" dirty="0" smtClean="0"/>
              <a: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5266" y="2636938"/>
            <a:ext cx="4899949" cy="367496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98220" y="2636938"/>
            <a:ext cx="5017770" cy="3674962"/>
          </a:xfrm>
          <a:prstGeom prst="rect">
            <a:avLst/>
          </a:prstGeom>
        </p:spPr>
      </p:pic>
    </p:spTree>
    <p:extLst>
      <p:ext uri="{BB962C8B-B14F-4D97-AF65-F5344CB8AC3E}">
        <p14:creationId xmlns:p14="http://schemas.microsoft.com/office/powerpoint/2010/main" val="1329202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Factor Auth - Demo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565394" y="1825625"/>
            <a:ext cx="7343786" cy="4351338"/>
          </a:xfrm>
        </p:spPr>
      </p:pic>
    </p:spTree>
    <p:extLst>
      <p:ext uri="{BB962C8B-B14F-4D97-AF65-F5344CB8AC3E}">
        <p14:creationId xmlns:p14="http://schemas.microsoft.com/office/powerpoint/2010/main" val="1497983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Results</a:t>
            </a:r>
            <a:endParaRPr lang="en-US" sz="4400" dirty="0"/>
          </a:p>
        </p:txBody>
      </p:sp>
      <p:sp>
        <p:nvSpPr>
          <p:cNvPr id="3" name="Content Placeholder 2"/>
          <p:cNvSpPr>
            <a:spLocks noGrp="1"/>
          </p:cNvSpPr>
          <p:nvPr>
            <p:ph idx="1"/>
          </p:nvPr>
        </p:nvSpPr>
        <p:spPr/>
        <p:txBody>
          <a:bodyPr/>
          <a:lstStyle/>
          <a:p>
            <a:r>
              <a:rPr lang="en-US" dirty="0" smtClean="0"/>
              <a:t>We learned a lot from this Project, and most of those are documented in the following document:</a:t>
            </a:r>
          </a:p>
          <a:p>
            <a:pPr lvl="1"/>
            <a:r>
              <a:rPr lang="en-US" dirty="0">
                <a:hlinkClick r:id="rId2" invalidUrl="https://github.com/TDA/2fa/blob/master/Software Requirements Specification - 2FA.docx"/>
              </a:rPr>
              <a:t>https://github.com/TDA/2fa/blob/master/Software%20Requirements%20Specification%20-%</a:t>
            </a:r>
            <a:r>
              <a:rPr lang="en-US" dirty="0" smtClean="0">
                <a:hlinkClick r:id="rId3" invalidUrl="https://github.com/TDA/2fa/blob/master/Software Requirements Specification - 2FA.docx"/>
              </a:rPr>
              <a:t>202FA.docx</a:t>
            </a:r>
          </a:p>
          <a:p>
            <a:r>
              <a:rPr lang="en-US" dirty="0" smtClean="0"/>
              <a:t>We learnt how TOTP and Google </a:t>
            </a:r>
            <a:r>
              <a:rPr lang="en-US" dirty="0" err="1" smtClean="0"/>
              <a:t>Auth</a:t>
            </a:r>
            <a:r>
              <a:rPr lang="en-US" dirty="0" smtClean="0"/>
              <a:t> works, and in general how OTP’s can be generated, and verified.</a:t>
            </a:r>
          </a:p>
          <a:p>
            <a:r>
              <a:rPr lang="en-US" dirty="0" smtClean="0"/>
              <a:t>Since our OTP generation is already in place, we have laid out the framework for adding other 2</a:t>
            </a:r>
            <a:r>
              <a:rPr lang="en-US" baseline="30000" dirty="0" smtClean="0"/>
              <a:t>nd</a:t>
            </a:r>
            <a:r>
              <a:rPr lang="en-US" dirty="0" smtClean="0"/>
              <a:t> factors like SMS.</a:t>
            </a:r>
          </a:p>
          <a:p>
            <a:endParaRPr lang="en-US" dirty="0"/>
          </a:p>
        </p:txBody>
      </p:sp>
    </p:spTree>
    <p:extLst>
      <p:ext uri="{BB962C8B-B14F-4D97-AF65-F5344CB8AC3E}">
        <p14:creationId xmlns:p14="http://schemas.microsoft.com/office/powerpoint/2010/main" val="7008595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So how was my Summer you ask?</a:t>
            </a:r>
            <a:endParaRPr lang="en-US" sz="4800" dirty="0"/>
          </a:p>
        </p:txBody>
      </p:sp>
      <p:sp>
        <p:nvSpPr>
          <p:cNvPr id="3" name="Content Placeholder 2"/>
          <p:cNvSpPr>
            <a:spLocks noGrp="1"/>
          </p:cNvSpPr>
          <p:nvPr>
            <p:ph idx="1"/>
          </p:nvPr>
        </p:nvSpPr>
        <p:spPr/>
        <p:txBody>
          <a:bodyPr/>
          <a:lstStyle/>
          <a:p>
            <a:r>
              <a:rPr lang="en-US" dirty="0" smtClean="0"/>
              <a:t>One word. Awesome.</a:t>
            </a:r>
          </a:p>
          <a:p>
            <a:r>
              <a:rPr lang="en-US" dirty="0" smtClean="0"/>
              <a:t>Ranging from: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24306" y="3002826"/>
            <a:ext cx="3582956"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8708" y="3002826"/>
            <a:ext cx="4118969"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453892" y="3002826"/>
            <a:ext cx="3035159" cy="2743200"/>
          </a:xfrm>
          <a:prstGeom prst="rect">
            <a:avLst/>
          </a:prstGeom>
        </p:spPr>
      </p:pic>
      <p:sp>
        <p:nvSpPr>
          <p:cNvPr id="7" name="TextBox 6"/>
          <p:cNvSpPr txBox="1"/>
          <p:nvPr/>
        </p:nvSpPr>
        <p:spPr>
          <a:xfrm>
            <a:off x="2737548" y="6127234"/>
            <a:ext cx="6716903" cy="369332"/>
          </a:xfrm>
          <a:prstGeom prst="rect">
            <a:avLst/>
          </a:prstGeom>
          <a:noFill/>
        </p:spPr>
        <p:txBody>
          <a:bodyPr wrap="none" rtlCol="0">
            <a:spAutoFit/>
          </a:bodyPr>
          <a:lstStyle/>
          <a:p>
            <a:r>
              <a:rPr lang="en-US" dirty="0" smtClean="0"/>
              <a:t>Hearing about the ideas I was going to work on and starting the work.</a:t>
            </a:r>
            <a:endParaRPr lang="en-US" dirty="0"/>
          </a:p>
        </p:txBody>
      </p:sp>
    </p:spTree>
    <p:extLst>
      <p:ext uri="{BB962C8B-B14F-4D97-AF65-F5344CB8AC3E}">
        <p14:creationId xmlns:p14="http://schemas.microsoft.com/office/powerpoint/2010/main" val="927612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To..</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358349" y="2214461"/>
            <a:ext cx="4131326" cy="2743200"/>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3041" y="2214461"/>
            <a:ext cx="2439338"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23362" y="2214461"/>
            <a:ext cx="3970421" cy="2743200"/>
          </a:xfrm>
          <a:prstGeom prst="rect">
            <a:avLst/>
          </a:prstGeom>
        </p:spPr>
      </p:pic>
      <p:sp>
        <p:nvSpPr>
          <p:cNvPr id="7" name="TextBox 6"/>
          <p:cNvSpPr txBox="1"/>
          <p:nvPr/>
        </p:nvSpPr>
        <p:spPr>
          <a:xfrm>
            <a:off x="3032379" y="5625297"/>
            <a:ext cx="4858574" cy="369332"/>
          </a:xfrm>
          <a:prstGeom prst="rect">
            <a:avLst/>
          </a:prstGeom>
          <a:noFill/>
        </p:spPr>
        <p:txBody>
          <a:bodyPr wrap="none" rtlCol="0">
            <a:spAutoFit/>
          </a:bodyPr>
          <a:lstStyle/>
          <a:p>
            <a:r>
              <a:rPr lang="en-US" dirty="0" smtClean="0"/>
              <a:t>Reading reviews telling me </a:t>
            </a:r>
            <a:r>
              <a:rPr lang="en-US" smtClean="0"/>
              <a:t>to change something.</a:t>
            </a:r>
            <a:endParaRPr lang="en-US"/>
          </a:p>
        </p:txBody>
      </p:sp>
    </p:spTree>
    <p:extLst>
      <p:ext uri="{BB962C8B-B14F-4D97-AF65-F5344CB8AC3E}">
        <p14:creationId xmlns:p14="http://schemas.microsoft.com/office/powerpoint/2010/main" val="1592594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And finally to..</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681569" y="2330048"/>
            <a:ext cx="4020563" cy="2743200"/>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778" y="2330048"/>
            <a:ext cx="3340903"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46021" y="2330048"/>
            <a:ext cx="4135477" cy="2743200"/>
          </a:xfrm>
          <a:prstGeom prst="rect">
            <a:avLst/>
          </a:prstGeom>
        </p:spPr>
      </p:pic>
      <p:sp>
        <p:nvSpPr>
          <p:cNvPr id="7" name="TextBox 6"/>
          <p:cNvSpPr txBox="1"/>
          <p:nvPr/>
        </p:nvSpPr>
        <p:spPr>
          <a:xfrm>
            <a:off x="4145593" y="5712608"/>
            <a:ext cx="3092513" cy="369332"/>
          </a:xfrm>
          <a:prstGeom prst="rect">
            <a:avLst/>
          </a:prstGeom>
          <a:noFill/>
        </p:spPr>
        <p:txBody>
          <a:bodyPr wrap="none" rtlCol="0">
            <a:spAutoFit/>
          </a:bodyPr>
          <a:lstStyle/>
          <a:p>
            <a:r>
              <a:rPr lang="en-US" dirty="0" smtClean="0"/>
              <a:t>When I </a:t>
            </a:r>
            <a:r>
              <a:rPr lang="en-US" smtClean="0"/>
              <a:t>finally got a PR to land.</a:t>
            </a:r>
            <a:endParaRPr lang="en-US" dirty="0"/>
          </a:p>
        </p:txBody>
      </p:sp>
    </p:spTree>
    <p:extLst>
      <p:ext uri="{BB962C8B-B14F-4D97-AF65-F5344CB8AC3E}">
        <p14:creationId xmlns:p14="http://schemas.microsoft.com/office/powerpoint/2010/main" val="2462472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a:t>
            </a:r>
            <a:endParaRPr lang="en-US" dirty="0"/>
          </a:p>
        </p:txBody>
      </p:sp>
      <p:sp>
        <p:nvSpPr>
          <p:cNvPr id="3" name="Content Placeholder 2"/>
          <p:cNvSpPr>
            <a:spLocks noGrp="1"/>
          </p:cNvSpPr>
          <p:nvPr>
            <p:ph idx="1"/>
          </p:nvPr>
        </p:nvSpPr>
        <p:spPr/>
        <p:txBody>
          <a:bodyPr/>
          <a:lstStyle/>
          <a:p>
            <a:r>
              <a:rPr lang="en-US" dirty="0" smtClean="0"/>
              <a:t>The University Recruiting team – Misty, Kyle, </a:t>
            </a:r>
            <a:r>
              <a:rPr lang="en-US" dirty="0" err="1" smtClean="0"/>
              <a:t>Ivadell</a:t>
            </a:r>
            <a:r>
              <a:rPr lang="en-US" dirty="0" smtClean="0"/>
              <a:t> and Jill.</a:t>
            </a:r>
          </a:p>
          <a:p>
            <a:pPr lvl="1"/>
            <a:r>
              <a:rPr lang="en-US" sz="1800" dirty="0" smtClean="0"/>
              <a:t>(Seriously guys, get someone with a name starting with ‘L’, then it can be IJKLM)</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13741" y="2735492"/>
            <a:ext cx="4842237" cy="3347952"/>
          </a:xfrm>
          <a:prstGeom prst="rect">
            <a:avLst/>
          </a:prstGeom>
        </p:spPr>
      </p:pic>
      <p:sp>
        <p:nvSpPr>
          <p:cNvPr id="5" name="TextBox 4"/>
          <p:cNvSpPr txBox="1"/>
          <p:nvPr/>
        </p:nvSpPr>
        <p:spPr>
          <a:xfrm>
            <a:off x="4575113" y="6176963"/>
            <a:ext cx="2119491" cy="369332"/>
          </a:xfrm>
          <a:prstGeom prst="rect">
            <a:avLst/>
          </a:prstGeom>
          <a:noFill/>
        </p:spPr>
        <p:txBody>
          <a:bodyPr wrap="none" rtlCol="0">
            <a:spAutoFit/>
          </a:bodyPr>
          <a:lstStyle/>
          <a:p>
            <a:pPr algn="ctr"/>
            <a:r>
              <a:rPr lang="en-US" dirty="0" smtClean="0"/>
              <a:t>The </a:t>
            </a:r>
            <a:r>
              <a:rPr lang="en-US" smtClean="0"/>
              <a:t>Four Horsemen</a:t>
            </a:r>
            <a:endParaRPr lang="en-US" dirty="0"/>
          </a:p>
        </p:txBody>
      </p:sp>
      <p:sp>
        <p:nvSpPr>
          <p:cNvPr id="6" name="TextBox 5"/>
          <p:cNvSpPr txBox="1"/>
          <p:nvPr/>
        </p:nvSpPr>
        <p:spPr>
          <a:xfrm>
            <a:off x="4227261" y="6546295"/>
            <a:ext cx="2815193" cy="307777"/>
          </a:xfrm>
          <a:prstGeom prst="rect">
            <a:avLst/>
          </a:prstGeom>
          <a:noFill/>
        </p:spPr>
        <p:txBody>
          <a:bodyPr wrap="none" rtlCol="0">
            <a:spAutoFit/>
          </a:bodyPr>
          <a:lstStyle/>
          <a:p>
            <a:pPr algn="ctr"/>
            <a:r>
              <a:rPr lang="en-US" sz="1400" dirty="0" smtClean="0"/>
              <a:t>If you haven’t seen this, you should.</a:t>
            </a:r>
            <a:endParaRPr lang="en-US" sz="1400" dirty="0"/>
          </a:p>
        </p:txBody>
      </p:sp>
    </p:spTree>
    <p:extLst>
      <p:ext uri="{BB962C8B-B14F-4D97-AF65-F5344CB8AC3E}">
        <p14:creationId xmlns:p14="http://schemas.microsoft.com/office/powerpoint/2010/main" val="1513453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a:t>
            </a:r>
            <a:endParaRPr lang="en-US" dirty="0"/>
          </a:p>
        </p:txBody>
      </p:sp>
      <p:sp>
        <p:nvSpPr>
          <p:cNvPr id="3" name="Content Placeholder 2"/>
          <p:cNvSpPr>
            <a:spLocks noGrp="1"/>
          </p:cNvSpPr>
          <p:nvPr>
            <p:ph idx="1"/>
          </p:nvPr>
        </p:nvSpPr>
        <p:spPr/>
        <p:txBody>
          <a:bodyPr/>
          <a:lstStyle/>
          <a:p>
            <a:r>
              <a:rPr lang="en-US" dirty="0" smtClean="0"/>
              <a:t>The Cloud Services Team:</a:t>
            </a:r>
          </a:p>
          <a:p>
            <a:pPr lvl="1"/>
            <a:r>
              <a:rPr lang="en-US" dirty="0" smtClean="0"/>
              <a:t>Chris </a:t>
            </a:r>
            <a:r>
              <a:rPr lang="en-US" dirty="0" err="1" smtClean="0"/>
              <a:t>Karlof</a:t>
            </a:r>
            <a:r>
              <a:rPr lang="en-US" dirty="0" smtClean="0"/>
              <a:t> (</a:t>
            </a:r>
            <a:r>
              <a:rPr lang="en-US" dirty="0" err="1" smtClean="0"/>
              <a:t>ckarlof</a:t>
            </a:r>
            <a:r>
              <a:rPr lang="en-US" dirty="0" smtClean="0"/>
              <a:t>) – For all the </a:t>
            </a:r>
            <a:r>
              <a:rPr lang="en-US" dirty="0" smtClean="0"/>
              <a:t>projects </a:t>
            </a:r>
            <a:r>
              <a:rPr lang="en-US" dirty="0" smtClean="0"/>
              <a:t>and advice (and dinners).</a:t>
            </a:r>
          </a:p>
          <a:p>
            <a:pPr lvl="1"/>
            <a:r>
              <a:rPr lang="en-US" dirty="0" smtClean="0"/>
              <a:t>Ryan Kelly (</a:t>
            </a:r>
            <a:r>
              <a:rPr lang="en-US" dirty="0" err="1" smtClean="0"/>
              <a:t>rfkelly</a:t>
            </a:r>
            <a:r>
              <a:rPr lang="en-US" dirty="0" smtClean="0"/>
              <a:t>) – For the </a:t>
            </a:r>
            <a:r>
              <a:rPr lang="en-US" dirty="0" smtClean="0"/>
              <a:t>security projects.</a:t>
            </a:r>
            <a:endParaRPr lang="en-US" dirty="0" smtClean="0"/>
          </a:p>
          <a:p>
            <a:pPr lvl="1"/>
            <a:r>
              <a:rPr lang="en-US" dirty="0" smtClean="0"/>
              <a:t>Edwin Wong (</a:t>
            </a:r>
            <a:r>
              <a:rPr lang="en-US" dirty="0" err="1" smtClean="0"/>
              <a:t>edwong</a:t>
            </a:r>
            <a:r>
              <a:rPr lang="en-US" dirty="0" smtClean="0"/>
              <a:t>) – For all the 2FA support and </a:t>
            </a:r>
            <a:r>
              <a:rPr lang="en-US" dirty="0" smtClean="0"/>
              <a:t>travel stuff.</a:t>
            </a:r>
            <a:endParaRPr lang="en-US" dirty="0" smtClean="0"/>
          </a:p>
          <a:p>
            <a:pPr lvl="1"/>
            <a:r>
              <a:rPr lang="en-US" dirty="0" smtClean="0"/>
              <a:t>John Morrison (</a:t>
            </a:r>
            <a:r>
              <a:rPr lang="en-US" dirty="0" err="1" smtClean="0"/>
              <a:t>jrgm</a:t>
            </a:r>
            <a:r>
              <a:rPr lang="en-US" dirty="0" smtClean="0"/>
              <a:t>) – For all the support and meetings.</a:t>
            </a:r>
          </a:p>
          <a:p>
            <a:pPr lvl="1"/>
            <a:r>
              <a:rPr lang="en-US" dirty="0" smtClean="0"/>
              <a:t>Ryan </a:t>
            </a:r>
            <a:r>
              <a:rPr lang="en-US" dirty="0" err="1" smtClean="0"/>
              <a:t>Feeley</a:t>
            </a:r>
            <a:r>
              <a:rPr lang="en-US" dirty="0" smtClean="0"/>
              <a:t> (</a:t>
            </a:r>
            <a:r>
              <a:rPr lang="en-US" dirty="0" err="1" smtClean="0"/>
              <a:t>rfeeley</a:t>
            </a:r>
            <a:r>
              <a:rPr lang="en-US" dirty="0" smtClean="0"/>
              <a:t>) – For all the UX guidance.</a:t>
            </a:r>
          </a:p>
          <a:p>
            <a:pPr lvl="1"/>
            <a:r>
              <a:rPr lang="en-US" dirty="0" smtClean="0"/>
              <a:t>John </a:t>
            </a:r>
            <a:r>
              <a:rPr lang="en-US" dirty="0" err="1" smtClean="0"/>
              <a:t>Gruen</a:t>
            </a:r>
            <a:r>
              <a:rPr lang="en-US" dirty="0" smtClean="0"/>
              <a:t> (</a:t>
            </a:r>
            <a:r>
              <a:rPr lang="en-US" dirty="0" err="1" smtClean="0"/>
              <a:t>jgruen</a:t>
            </a:r>
            <a:r>
              <a:rPr lang="en-US" dirty="0" smtClean="0"/>
              <a:t>) – For the extremely cool logos (and </a:t>
            </a:r>
            <a:r>
              <a:rPr lang="en-US" dirty="0" err="1" smtClean="0"/>
              <a:t>css</a:t>
            </a:r>
            <a:r>
              <a:rPr lang="en-US" dirty="0" smtClean="0"/>
              <a:t> help).</a:t>
            </a:r>
          </a:p>
          <a:p>
            <a:pPr lvl="1"/>
            <a:r>
              <a:rPr lang="en-US" dirty="0" smtClean="0"/>
              <a:t>Daniel Coates (</a:t>
            </a:r>
            <a:r>
              <a:rPr lang="en-US" dirty="0" err="1" smtClean="0"/>
              <a:t>dcoates</a:t>
            </a:r>
            <a:r>
              <a:rPr lang="en-US" dirty="0" smtClean="0"/>
              <a:t>) – For helping me in Whistler.</a:t>
            </a:r>
          </a:p>
          <a:p>
            <a:pPr lvl="1"/>
            <a:r>
              <a:rPr lang="en-US" dirty="0" smtClean="0"/>
              <a:t>Phil Booth (</a:t>
            </a:r>
            <a:r>
              <a:rPr lang="en-US" dirty="0" err="1" smtClean="0"/>
              <a:t>pb</a:t>
            </a:r>
            <a:r>
              <a:rPr lang="en-US" dirty="0" smtClean="0"/>
              <a:t>) – For that awesome accent.</a:t>
            </a:r>
          </a:p>
          <a:p>
            <a:pPr lvl="1"/>
            <a:r>
              <a:rPr lang="en-US" dirty="0" err="1" smtClean="0"/>
              <a:t>Edouard</a:t>
            </a:r>
            <a:r>
              <a:rPr lang="en-US" dirty="0" smtClean="0"/>
              <a:t> </a:t>
            </a:r>
            <a:r>
              <a:rPr lang="en-US" dirty="0" err="1" smtClean="0"/>
              <a:t>Oger</a:t>
            </a:r>
            <a:r>
              <a:rPr lang="en-US" dirty="0" smtClean="0"/>
              <a:t> (</a:t>
            </a:r>
            <a:r>
              <a:rPr lang="en-US" dirty="0" err="1" smtClean="0"/>
              <a:t>eoger</a:t>
            </a:r>
            <a:r>
              <a:rPr lang="en-US" dirty="0" smtClean="0"/>
              <a:t>) – For the pre-push hook that </a:t>
            </a:r>
            <a:r>
              <a:rPr lang="en-US" dirty="0" smtClean="0"/>
              <a:t>made </a:t>
            </a:r>
            <a:r>
              <a:rPr lang="en-US" dirty="0" smtClean="0"/>
              <a:t>me </a:t>
            </a:r>
            <a:r>
              <a:rPr lang="en-US" dirty="0" smtClean="0"/>
              <a:t>commit lesser styling </a:t>
            </a:r>
            <a:r>
              <a:rPr lang="en-US" dirty="0" smtClean="0"/>
              <a:t>errors.</a:t>
            </a:r>
            <a:endParaRPr lang="en-US" dirty="0"/>
          </a:p>
        </p:txBody>
      </p:sp>
    </p:spTree>
    <p:extLst>
      <p:ext uri="{BB962C8B-B14F-4D97-AF65-F5344CB8AC3E}">
        <p14:creationId xmlns:p14="http://schemas.microsoft.com/office/powerpoint/2010/main" val="2139523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07830" y="2227430"/>
            <a:ext cx="7315200" cy="4114800"/>
          </a:xfrm>
          <a:prstGeom prst="rect">
            <a:avLst/>
          </a:prstGeom>
          <a:effectLst>
            <a:outerShdw blurRad="50800" dist="50800" dir="5400000" algn="ctr" rotWithShape="0">
              <a:srgbClr val="000000">
                <a:alpha val="39000"/>
              </a:srgbClr>
            </a:outerShdw>
          </a:effectLst>
        </p:spPr>
      </p:pic>
      <p:sp>
        <p:nvSpPr>
          <p:cNvPr id="2" name="Title 1"/>
          <p:cNvSpPr>
            <a:spLocks noGrp="1"/>
          </p:cNvSpPr>
          <p:nvPr>
            <p:ph type="title"/>
          </p:nvPr>
        </p:nvSpPr>
        <p:spPr/>
        <p:txBody>
          <a:bodyPr/>
          <a:lstStyle/>
          <a:p>
            <a:r>
              <a:rPr lang="en-US" dirty="0" smtClean="0"/>
              <a:t>Special Thanks to..</a:t>
            </a:r>
            <a:endParaRPr lang="en-US" dirty="0"/>
          </a:p>
        </p:txBody>
      </p:sp>
      <p:sp>
        <p:nvSpPr>
          <p:cNvPr id="3" name="Content Placeholder 2"/>
          <p:cNvSpPr>
            <a:spLocks noGrp="1"/>
          </p:cNvSpPr>
          <p:nvPr>
            <p:ph idx="1"/>
          </p:nvPr>
        </p:nvSpPr>
        <p:spPr/>
        <p:txBody>
          <a:bodyPr>
            <a:normAutofit/>
          </a:bodyPr>
          <a:lstStyle/>
          <a:p>
            <a:r>
              <a:rPr lang="en-US" dirty="0" smtClean="0"/>
              <a:t>Shane Tomlinson (</a:t>
            </a:r>
            <a:r>
              <a:rPr lang="en-US" dirty="0" err="1" smtClean="0"/>
              <a:t>stomlinson</a:t>
            </a:r>
            <a:r>
              <a:rPr lang="en-US" dirty="0" smtClean="0"/>
              <a:t>) – My Mentor and Guide</a:t>
            </a:r>
          </a:p>
        </p:txBody>
      </p:sp>
      <p:sp>
        <p:nvSpPr>
          <p:cNvPr id="5" name="TextBox 4"/>
          <p:cNvSpPr txBox="1"/>
          <p:nvPr/>
        </p:nvSpPr>
        <p:spPr>
          <a:xfrm>
            <a:off x="2307830" y="5757863"/>
            <a:ext cx="7261280" cy="923330"/>
          </a:xfrm>
          <a:prstGeom prst="rect">
            <a:avLst/>
          </a:prstGeom>
          <a:noFill/>
        </p:spPr>
        <p:txBody>
          <a:bodyPr wrap="square" rtlCol="0">
            <a:spAutoFit/>
          </a:bodyPr>
          <a:lstStyle/>
          <a:p>
            <a:pPr algn="ctr"/>
            <a:r>
              <a:rPr lang="en-US" dirty="0"/>
              <a:t>For being patient with me, and helping me out everyday, and </a:t>
            </a:r>
            <a:r>
              <a:rPr lang="en-US" dirty="0" smtClean="0"/>
              <a:t>almost </a:t>
            </a:r>
            <a:r>
              <a:rPr lang="en-US" dirty="0"/>
              <a:t>everything </a:t>
            </a:r>
            <a:r>
              <a:rPr lang="en-US" dirty="0" smtClean="0"/>
              <a:t>else this </a:t>
            </a:r>
            <a:r>
              <a:rPr lang="en-US" dirty="0"/>
              <a:t>summer </a:t>
            </a:r>
            <a:r>
              <a:rPr lang="en-US" dirty="0">
                <a:sym typeface="Wingdings"/>
              </a:rPr>
              <a:t> </a:t>
            </a:r>
            <a:r>
              <a:rPr lang="en-US" dirty="0" smtClean="0">
                <a:sym typeface="Wingdings"/>
              </a:rPr>
              <a:t>Thanks for all the sacrifice, </a:t>
            </a:r>
            <a:r>
              <a:rPr lang="en-US" dirty="0">
                <a:sym typeface="Wingdings"/>
              </a:rPr>
              <a:t>Shane!!!</a:t>
            </a:r>
            <a:endParaRPr lang="en-US" dirty="0"/>
          </a:p>
          <a:p>
            <a:endParaRPr lang="en-US" dirty="0"/>
          </a:p>
        </p:txBody>
      </p:sp>
    </p:spTree>
    <p:extLst>
      <p:ext uri="{BB962C8B-B14F-4D97-AF65-F5344CB8AC3E}">
        <p14:creationId xmlns:p14="http://schemas.microsoft.com/office/powerpoint/2010/main" val="18210663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Zach Carter (</a:t>
            </a:r>
            <a:r>
              <a:rPr lang="en-US" dirty="0" err="1" smtClean="0"/>
              <a:t>zaach</a:t>
            </a:r>
            <a:r>
              <a:rPr lang="en-US" dirty="0" smtClean="0"/>
              <a:t>) – My Local Mentor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70350" y="2328861"/>
            <a:ext cx="3813048" cy="3813048"/>
          </a:xfrm>
          <a:prstGeom prst="rect">
            <a:avLst/>
          </a:prstGeom>
        </p:spPr>
      </p:pic>
      <p:sp>
        <p:nvSpPr>
          <p:cNvPr id="5" name="TextBox 4"/>
          <p:cNvSpPr txBox="1"/>
          <p:nvPr/>
        </p:nvSpPr>
        <p:spPr>
          <a:xfrm>
            <a:off x="4657725" y="5400675"/>
            <a:ext cx="2386013" cy="461665"/>
          </a:xfrm>
          <a:prstGeom prst="rect">
            <a:avLst/>
          </a:prstGeom>
          <a:noFill/>
        </p:spPr>
        <p:txBody>
          <a:bodyPr wrap="square" rtlCol="0">
            <a:spAutoFit/>
          </a:bodyPr>
          <a:lstStyle/>
          <a:p>
            <a:pPr algn="ctr"/>
            <a:r>
              <a:rPr lang="en-US" sz="2400" dirty="0" smtClean="0"/>
              <a:t>Swag!</a:t>
            </a:r>
            <a:endParaRPr lang="en-US" sz="2400" dirty="0"/>
          </a:p>
        </p:txBody>
      </p:sp>
      <p:sp>
        <p:nvSpPr>
          <p:cNvPr id="6" name="TextBox 5"/>
          <p:cNvSpPr txBox="1"/>
          <p:nvPr/>
        </p:nvSpPr>
        <p:spPr>
          <a:xfrm>
            <a:off x="1120000" y="6072188"/>
            <a:ext cx="10233800" cy="707886"/>
          </a:xfrm>
          <a:prstGeom prst="rect">
            <a:avLst/>
          </a:prstGeom>
          <a:noFill/>
        </p:spPr>
        <p:txBody>
          <a:bodyPr wrap="square" rtlCol="0">
            <a:spAutoFit/>
          </a:bodyPr>
          <a:lstStyle/>
          <a:p>
            <a:r>
              <a:rPr lang="en-US" sz="2000" dirty="0" smtClean="0"/>
              <a:t>Starting from helping </a:t>
            </a:r>
            <a:r>
              <a:rPr lang="en-US" sz="2000" dirty="0"/>
              <a:t>me </a:t>
            </a:r>
            <a:r>
              <a:rPr lang="en-US" sz="2000" dirty="0" smtClean="0"/>
              <a:t>set up my MacBook for development, to helping me with a dozen bugs over the next few weeks. Thank you so much Zach! </a:t>
            </a:r>
            <a:r>
              <a:rPr lang="en-US" sz="2000" dirty="0" smtClean="0">
                <a:sym typeface="Wingdings"/>
              </a:rPr>
              <a:t></a:t>
            </a:r>
            <a:endParaRPr lang="en-US" sz="2000" dirty="0"/>
          </a:p>
        </p:txBody>
      </p:sp>
    </p:spTree>
    <p:extLst>
      <p:ext uri="{BB962C8B-B14F-4D97-AF65-F5344CB8AC3E}">
        <p14:creationId xmlns:p14="http://schemas.microsoft.com/office/powerpoint/2010/main" val="5769949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a:t>
            </a:r>
            <a:endParaRPr lang="en-US" dirty="0"/>
          </a:p>
        </p:txBody>
      </p:sp>
      <p:sp>
        <p:nvSpPr>
          <p:cNvPr id="3" name="Content Placeholder 2"/>
          <p:cNvSpPr>
            <a:spLocks noGrp="1"/>
          </p:cNvSpPr>
          <p:nvPr>
            <p:ph idx="1"/>
          </p:nvPr>
        </p:nvSpPr>
        <p:spPr/>
        <p:txBody>
          <a:bodyPr/>
          <a:lstStyle/>
          <a:p>
            <a:r>
              <a:rPr lang="en-US" dirty="0" smtClean="0"/>
              <a:t>Vlad </a:t>
            </a:r>
            <a:r>
              <a:rPr lang="en-US" dirty="0" err="1" smtClean="0"/>
              <a:t>Filippov</a:t>
            </a:r>
            <a:r>
              <a:rPr lang="en-US" dirty="0" smtClean="0"/>
              <a:t> (</a:t>
            </a:r>
            <a:r>
              <a:rPr lang="en-US" dirty="0" err="1" smtClean="0"/>
              <a:t>vladikoff</a:t>
            </a:r>
            <a:r>
              <a:rPr lang="en-US" dirty="0" smtClean="0"/>
              <a:t>) – The Review man.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6800" y="2386013"/>
            <a:ext cx="0" cy="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8929" y="2314574"/>
            <a:ext cx="6409268" cy="3605213"/>
          </a:xfrm>
          <a:prstGeom prst="rect">
            <a:avLst/>
          </a:prstGeom>
        </p:spPr>
      </p:pic>
      <p:sp>
        <p:nvSpPr>
          <p:cNvPr id="7" name="TextBox 6"/>
          <p:cNvSpPr txBox="1"/>
          <p:nvPr/>
        </p:nvSpPr>
        <p:spPr>
          <a:xfrm>
            <a:off x="1257300" y="6029325"/>
            <a:ext cx="9872663" cy="369332"/>
          </a:xfrm>
          <a:prstGeom prst="rect">
            <a:avLst/>
          </a:prstGeom>
          <a:noFill/>
        </p:spPr>
        <p:txBody>
          <a:bodyPr wrap="square" rtlCol="0">
            <a:spAutoFit/>
          </a:bodyPr>
          <a:lstStyle/>
          <a:p>
            <a:pPr algn="ctr"/>
            <a:r>
              <a:rPr lang="en-US" dirty="0" smtClean="0"/>
              <a:t>For the countless reviews and feedback on every push ever made. Thank you so much Vlad! </a:t>
            </a:r>
            <a:r>
              <a:rPr lang="en-US" dirty="0" smtClean="0">
                <a:sym typeface="Wingdings"/>
              </a:rPr>
              <a:t></a:t>
            </a:r>
            <a:endParaRPr lang="en-US" dirty="0"/>
          </a:p>
        </p:txBody>
      </p:sp>
    </p:spTree>
    <p:extLst>
      <p:ext uri="{BB962C8B-B14F-4D97-AF65-F5344CB8AC3E}">
        <p14:creationId xmlns:p14="http://schemas.microsoft.com/office/powerpoint/2010/main" val="1196774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 The know it all</a:t>
            </a:r>
            <a:endParaRPr lang="en-US" dirty="0"/>
          </a:p>
        </p:txBody>
      </p:sp>
      <p:sp>
        <p:nvSpPr>
          <p:cNvPr id="7" name="TextBox 6"/>
          <p:cNvSpPr txBox="1"/>
          <p:nvPr/>
        </p:nvSpPr>
        <p:spPr>
          <a:xfrm>
            <a:off x="2245489" y="5995429"/>
            <a:ext cx="6632293" cy="369332"/>
          </a:xfrm>
          <a:prstGeom prst="rect">
            <a:avLst/>
          </a:prstGeom>
          <a:noFill/>
        </p:spPr>
        <p:txBody>
          <a:bodyPr wrap="square" rtlCol="0">
            <a:spAutoFit/>
          </a:bodyPr>
          <a:lstStyle/>
          <a:p>
            <a:pPr algn="ctr"/>
            <a:r>
              <a:rPr lang="en-US" dirty="0" smtClean="0"/>
              <a:t>“I know what you did this summer“ - </a:t>
            </a:r>
            <a:r>
              <a:rPr lang="en-US" dirty="0" err="1" smtClean="0"/>
              <a:t>Git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595437" y="2178844"/>
            <a:ext cx="9283700" cy="3644900"/>
          </a:xfrm>
        </p:spPr>
      </p:pic>
    </p:spTree>
    <p:extLst>
      <p:ext uri="{BB962C8B-B14F-4D97-AF65-F5344CB8AC3E}">
        <p14:creationId xmlns:p14="http://schemas.microsoft.com/office/powerpoint/2010/main" val="11318848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a:t>
            </a:r>
            <a:r>
              <a:rPr lang="en-US" dirty="0" err="1" smtClean="0"/>
              <a:t>Finallllly</a:t>
            </a:r>
            <a:r>
              <a:rPr lang="en-US" dirty="0" smtClean="0"/>
              <a:t>….</a:t>
            </a:r>
            <a:endParaRPr lang="en-US" dirty="0"/>
          </a:p>
        </p:txBody>
      </p:sp>
      <p:sp>
        <p:nvSpPr>
          <p:cNvPr id="3" name="Content Placeholder 2"/>
          <p:cNvSpPr>
            <a:spLocks noGrp="1"/>
          </p:cNvSpPr>
          <p:nvPr>
            <p:ph idx="1"/>
          </p:nvPr>
        </p:nvSpPr>
        <p:spPr>
          <a:xfrm>
            <a:off x="1120000" y="1825625"/>
            <a:ext cx="10233800" cy="1435319"/>
          </a:xfrm>
        </p:spPr>
        <p:txBody>
          <a:bodyPr/>
          <a:lstStyle/>
          <a:p>
            <a:r>
              <a:rPr lang="en-US" dirty="0" smtClean="0"/>
              <a:t>Peter </a:t>
            </a:r>
            <a:r>
              <a:rPr lang="en-US" dirty="0" err="1" smtClean="0"/>
              <a:t>Dehaan</a:t>
            </a:r>
            <a:r>
              <a:rPr lang="en-US" dirty="0" smtClean="0"/>
              <a:t> (</a:t>
            </a:r>
            <a:r>
              <a:rPr lang="en-US" dirty="0" err="1" smtClean="0"/>
              <a:t>pdehaan</a:t>
            </a:r>
            <a:r>
              <a:rPr lang="en-US" dirty="0" smtClean="0"/>
              <a:t>) – The funniest SW engineer I have met.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5" y="2363915"/>
            <a:ext cx="3813048" cy="3813048"/>
          </a:xfrm>
          <a:prstGeom prst="rect">
            <a:avLst/>
          </a:prstGeom>
        </p:spPr>
      </p:pic>
      <p:sp>
        <p:nvSpPr>
          <p:cNvPr id="5" name="TextBox 4"/>
          <p:cNvSpPr txBox="1"/>
          <p:nvPr/>
        </p:nvSpPr>
        <p:spPr>
          <a:xfrm>
            <a:off x="4000500" y="2614613"/>
            <a:ext cx="3500438" cy="646331"/>
          </a:xfrm>
          <a:prstGeom prst="rect">
            <a:avLst/>
          </a:prstGeom>
          <a:noFill/>
        </p:spPr>
        <p:txBody>
          <a:bodyPr wrap="square" rtlCol="0">
            <a:spAutoFit/>
          </a:bodyPr>
          <a:lstStyle/>
          <a:p>
            <a:pPr algn="ctr"/>
            <a:r>
              <a:rPr lang="en-US" dirty="0" smtClean="0">
                <a:solidFill>
                  <a:srgbClr val="FF0000"/>
                </a:solidFill>
              </a:rPr>
              <a:t>NOTHING EVER GETS PAST ME!!! MUHAHAHAHAHAHA!!!</a:t>
            </a:r>
            <a:endParaRPr lang="en-US" dirty="0">
              <a:solidFill>
                <a:srgbClr val="FF0000"/>
              </a:solidFill>
            </a:endParaRPr>
          </a:p>
        </p:txBody>
      </p:sp>
      <p:sp>
        <p:nvSpPr>
          <p:cNvPr id="8" name="TextBox 7"/>
          <p:cNvSpPr txBox="1"/>
          <p:nvPr/>
        </p:nvSpPr>
        <p:spPr>
          <a:xfrm>
            <a:off x="1243013" y="5529263"/>
            <a:ext cx="10315575" cy="923330"/>
          </a:xfrm>
          <a:prstGeom prst="rect">
            <a:avLst/>
          </a:prstGeom>
          <a:noFill/>
        </p:spPr>
        <p:txBody>
          <a:bodyPr wrap="square" rtlCol="0">
            <a:spAutoFit/>
          </a:bodyPr>
          <a:lstStyle/>
          <a:p>
            <a:pPr algn="ctr"/>
            <a:r>
              <a:rPr lang="en-US" dirty="0" smtClean="0"/>
              <a:t>Peter was literally the person I ran to, every time I got stuck on ANYTHING, with the kitty face on the right. He put up with my ramblings and rants, and got me the absolute best gifs ever!! Thank you so much Peter, for finding the time to make people laugh </a:t>
            </a:r>
            <a:r>
              <a:rPr lang="en-US" dirty="0" smtClean="0">
                <a:sym typeface="Wingdings"/>
              </a:rPr>
              <a:t></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14759" y="2983046"/>
            <a:ext cx="3586882" cy="2017621"/>
          </a:xfrm>
          <a:prstGeom prst="rect">
            <a:avLst/>
          </a:prstGeom>
        </p:spPr>
      </p:pic>
      <p:sp>
        <p:nvSpPr>
          <p:cNvPr id="10" name="TextBox 9"/>
          <p:cNvSpPr txBox="1"/>
          <p:nvPr/>
        </p:nvSpPr>
        <p:spPr>
          <a:xfrm>
            <a:off x="8599989" y="4631335"/>
            <a:ext cx="2616422" cy="369332"/>
          </a:xfrm>
          <a:prstGeom prst="rect">
            <a:avLst/>
          </a:prstGeom>
          <a:noFill/>
        </p:spPr>
        <p:txBody>
          <a:bodyPr wrap="none" rtlCol="0">
            <a:spAutoFit/>
          </a:bodyPr>
          <a:lstStyle/>
          <a:p>
            <a:r>
              <a:rPr lang="en-US" dirty="0" smtClean="0"/>
              <a:t>Will </a:t>
            </a:r>
            <a:r>
              <a:rPr lang="en-US" smtClean="0"/>
              <a:t>you teach me sensei?</a:t>
            </a:r>
            <a:endParaRPr lang="en-US"/>
          </a:p>
        </p:txBody>
      </p:sp>
    </p:spTree>
    <p:extLst>
      <p:ext uri="{BB962C8B-B14F-4D97-AF65-F5344CB8AC3E}">
        <p14:creationId xmlns:p14="http://schemas.microsoft.com/office/powerpoint/2010/main" val="20927200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 to add this T_T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a:ext>
            </a:extLst>
          </a:blip>
          <a:srcRect l="310" t="58654" r="59449"/>
          <a:stretch/>
        </p:blipFill>
        <p:spPr>
          <a:xfrm>
            <a:off x="880701" y="1690688"/>
            <a:ext cx="7140555" cy="4571216"/>
          </a:xfrm>
        </p:spPr>
      </p:pic>
      <p:cxnSp>
        <p:nvCxnSpPr>
          <p:cNvPr id="6" name="Straight Arrow Connector 5"/>
          <p:cNvCxnSpPr/>
          <p:nvPr/>
        </p:nvCxnSpPr>
        <p:spPr>
          <a:xfrm flipV="1">
            <a:off x="7526801" y="3204771"/>
            <a:ext cx="1243012" cy="514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677215" y="2659419"/>
            <a:ext cx="3071812" cy="646331"/>
          </a:xfrm>
          <a:prstGeom prst="rect">
            <a:avLst/>
          </a:prstGeom>
          <a:noFill/>
        </p:spPr>
        <p:txBody>
          <a:bodyPr wrap="square" rtlCol="0">
            <a:spAutoFit/>
          </a:bodyPr>
          <a:lstStyle/>
          <a:p>
            <a:r>
              <a:rPr lang="en-US" dirty="0" smtClean="0"/>
              <a:t>This is why we can’t have good things in life.</a:t>
            </a:r>
            <a:endParaRPr lang="en-US" dirty="0"/>
          </a:p>
        </p:txBody>
      </p:sp>
    </p:spTree>
    <p:extLst>
      <p:ext uri="{BB962C8B-B14F-4D97-AF65-F5344CB8AC3E}">
        <p14:creationId xmlns:p14="http://schemas.microsoft.com/office/powerpoint/2010/main" val="16742094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7951"/>
            <a:ext cx="10515600" cy="1325563"/>
          </a:xfrm>
        </p:spPr>
        <p:txBody>
          <a:bodyPr>
            <a:normAutofit/>
          </a:bodyPr>
          <a:lstStyle/>
          <a:p>
            <a:pPr algn="ctr"/>
            <a:r>
              <a:rPr lang="en-US" sz="2800" dirty="0" smtClean="0">
                <a:latin typeface="Comic Sans MS" charset="0"/>
                <a:ea typeface="Comic Sans MS" charset="0"/>
                <a:cs typeface="Comic Sans MS" charset="0"/>
              </a:rPr>
              <a:t>Slide 42: </a:t>
            </a:r>
            <a:r>
              <a:rPr lang="en-US" sz="2800" dirty="0">
                <a:latin typeface="Comic Sans MS" charset="0"/>
                <a:ea typeface="Comic Sans MS" charset="0"/>
                <a:cs typeface="Comic Sans MS" charset="0"/>
              </a:rPr>
              <a:t>"Answer to The Ultimate Question of Life, the Universe, and Everything".</a:t>
            </a:r>
          </a:p>
        </p:txBody>
      </p:sp>
      <p:sp>
        <p:nvSpPr>
          <p:cNvPr id="3" name="Content Placeholder 2"/>
          <p:cNvSpPr>
            <a:spLocks noGrp="1"/>
          </p:cNvSpPr>
          <p:nvPr>
            <p:ph idx="1"/>
          </p:nvPr>
        </p:nvSpPr>
        <p:spPr>
          <a:xfrm>
            <a:off x="1120000" y="2693725"/>
            <a:ext cx="10233800" cy="5032375"/>
          </a:xfrm>
        </p:spPr>
        <p:txBody>
          <a:bodyPr>
            <a:normAutofit/>
          </a:bodyPr>
          <a:lstStyle/>
          <a:p>
            <a:r>
              <a:rPr lang="en-US" sz="2000" dirty="0" smtClean="0">
                <a:latin typeface="Comic Sans MS" charset="0"/>
                <a:ea typeface="Comic Sans MS" charset="0"/>
                <a:cs typeface="Comic Sans MS" charset="0"/>
              </a:rPr>
              <a:t>The font used on the slides in general is Corbel(Body). The headings are Corbel(Headings). The slides are a default preset from MS </a:t>
            </a:r>
            <a:r>
              <a:rPr lang="en-US" sz="2000" dirty="0" err="1" smtClean="0">
                <a:latin typeface="Comic Sans MS" charset="0"/>
                <a:ea typeface="Comic Sans MS" charset="0"/>
                <a:cs typeface="Comic Sans MS" charset="0"/>
              </a:rPr>
              <a:t>Powerpoint</a:t>
            </a:r>
            <a:r>
              <a:rPr lang="en-US" sz="2000" dirty="0" smtClean="0">
                <a:latin typeface="Comic Sans MS" charset="0"/>
                <a:ea typeface="Comic Sans MS" charset="0"/>
                <a:cs typeface="Comic Sans MS" charset="0"/>
              </a:rPr>
              <a:t>.</a:t>
            </a:r>
          </a:p>
          <a:p>
            <a:r>
              <a:rPr lang="en-US" sz="2000" dirty="0" smtClean="0">
                <a:latin typeface="Comic Sans MS" charset="0"/>
                <a:ea typeface="Comic Sans MS" charset="0"/>
                <a:cs typeface="Comic Sans MS" charset="0"/>
              </a:rPr>
              <a:t>The font used on this page is Comic Sans MS(aka most hated font of all times), just to irritate anyone who has an aversion to it. Trust me, I am a web developer.</a:t>
            </a:r>
            <a:endParaRPr lang="en-US" sz="2000" dirty="0">
              <a:latin typeface="Comic Sans MS" charset="0"/>
              <a:ea typeface="Comic Sans MS" charset="0"/>
              <a:cs typeface="Comic Sans MS"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05782" y="4548851"/>
            <a:ext cx="3106684" cy="2143745"/>
          </a:xfrm>
          <a:prstGeom prst="rect">
            <a:avLst/>
          </a:prstGeom>
        </p:spPr>
      </p:pic>
      <p:sp>
        <p:nvSpPr>
          <p:cNvPr id="5" name="TextBox 4"/>
          <p:cNvSpPr txBox="1"/>
          <p:nvPr/>
        </p:nvSpPr>
        <p:spPr>
          <a:xfrm>
            <a:off x="4417735" y="509960"/>
            <a:ext cx="2994731" cy="707886"/>
          </a:xfrm>
          <a:prstGeom prst="rect">
            <a:avLst/>
          </a:prstGeom>
          <a:noFill/>
        </p:spPr>
        <p:txBody>
          <a:bodyPr wrap="none" rtlCol="0">
            <a:spAutoFit/>
          </a:bodyPr>
          <a:lstStyle/>
          <a:p>
            <a:pPr algn="ctr"/>
            <a:r>
              <a:rPr lang="en-US" sz="4000" dirty="0" smtClean="0"/>
              <a:t>Questions???</a:t>
            </a:r>
            <a:endParaRPr lang="en-US" sz="4000" dirty="0"/>
          </a:p>
        </p:txBody>
      </p:sp>
    </p:spTree>
    <p:extLst>
      <p:ext uri="{BB962C8B-B14F-4D97-AF65-F5344CB8AC3E}">
        <p14:creationId xmlns:p14="http://schemas.microsoft.com/office/powerpoint/2010/main" val="8332153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did my Summer go?</a:t>
            </a:r>
            <a:endParaRPr lang="en-US" dirty="0"/>
          </a:p>
        </p:txBody>
      </p:sp>
      <p:sp>
        <p:nvSpPr>
          <p:cNvPr id="3" name="Content Placeholder 2"/>
          <p:cNvSpPr>
            <a:spLocks noGrp="1"/>
          </p:cNvSpPr>
          <p:nvPr>
            <p:ph idx="1"/>
          </p:nvPr>
        </p:nvSpPr>
        <p:spPr/>
        <p:txBody>
          <a:bodyPr>
            <a:normAutofit/>
          </a:bodyPr>
          <a:lstStyle/>
          <a:p>
            <a:r>
              <a:rPr lang="en-US" sz="2400" dirty="0" smtClean="0"/>
              <a:t>I worked on a bunch of bug fixes, mostly related to build stuff like Grunt and </a:t>
            </a:r>
            <a:r>
              <a:rPr lang="en-US" sz="2400" dirty="0" err="1" smtClean="0"/>
              <a:t>linting</a:t>
            </a:r>
            <a:r>
              <a:rPr lang="en-US" sz="2400" dirty="0" smtClean="0"/>
              <a:t> / linters (</a:t>
            </a:r>
            <a:r>
              <a:rPr lang="en-US" sz="2400" dirty="0" err="1" smtClean="0"/>
              <a:t>jshint</a:t>
            </a:r>
            <a:r>
              <a:rPr lang="en-US" sz="2400" dirty="0" smtClean="0"/>
              <a:t>, </a:t>
            </a:r>
            <a:r>
              <a:rPr lang="en-US" sz="2400" dirty="0" err="1" smtClean="0"/>
              <a:t>eslint</a:t>
            </a:r>
            <a:r>
              <a:rPr lang="en-US" sz="2400" dirty="0" smtClean="0"/>
              <a:t> and </a:t>
            </a:r>
            <a:r>
              <a:rPr lang="en-US" sz="2400" dirty="0" err="1" smtClean="0"/>
              <a:t>jscs</a:t>
            </a:r>
            <a:r>
              <a:rPr lang="en-US" sz="2400" dirty="0" smtClean="0"/>
              <a:t>). </a:t>
            </a:r>
            <a:r>
              <a:rPr lang="en-US" sz="2400" dirty="0" smtClean="0">
                <a:sym typeface="Wingdings"/>
              </a:rPr>
              <a:t> See what I did there?</a:t>
            </a:r>
            <a:endParaRPr lang="en-US" sz="24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86000" y="2687764"/>
            <a:ext cx="7015163" cy="4055935"/>
          </a:xfrm>
          <a:prstGeom prst="rect">
            <a:avLst/>
          </a:prstGeom>
        </p:spPr>
      </p:pic>
    </p:spTree>
    <p:extLst>
      <p:ext uri="{BB962C8B-B14F-4D97-AF65-F5344CB8AC3E}">
        <p14:creationId xmlns:p14="http://schemas.microsoft.com/office/powerpoint/2010/main" val="1992576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3518"/>
            <a:ext cx="10515600" cy="1325563"/>
          </a:xfrm>
        </p:spPr>
        <p:txBody>
          <a:bodyPr/>
          <a:lstStyle/>
          <a:p>
            <a:r>
              <a:rPr lang="en-US" dirty="0" smtClean="0"/>
              <a:t>Well.. And?</a:t>
            </a:r>
            <a:endParaRPr lang="en-US" dirty="0"/>
          </a:p>
        </p:txBody>
      </p:sp>
      <p:sp>
        <p:nvSpPr>
          <p:cNvPr id="3" name="Content Placeholder 2"/>
          <p:cNvSpPr>
            <a:spLocks noGrp="1"/>
          </p:cNvSpPr>
          <p:nvPr>
            <p:ph idx="1"/>
          </p:nvPr>
        </p:nvSpPr>
        <p:spPr>
          <a:xfrm>
            <a:off x="1120000" y="1343025"/>
            <a:ext cx="10233800" cy="4833938"/>
          </a:xfrm>
        </p:spPr>
        <p:txBody>
          <a:bodyPr/>
          <a:lstStyle/>
          <a:p>
            <a:r>
              <a:rPr lang="en-US" dirty="0"/>
              <a:t>I also worked on front-end bugs like Internet Explorer 8/9 compatibility stuff. – Yeah, real cool, I know. Don</a:t>
            </a:r>
            <a:r>
              <a:rPr lang="fr-FR" dirty="0"/>
              <a:t>’</a:t>
            </a:r>
            <a:r>
              <a:rPr lang="en-US" dirty="0"/>
              <a:t>t be jealous</a:t>
            </a:r>
            <a:r>
              <a:rPr lang="en-US" dirty="0" smtClean="0"/>
              <a:t>.</a:t>
            </a:r>
          </a:p>
          <a:p>
            <a:r>
              <a:rPr lang="en-US" dirty="0" smtClean="0"/>
              <a:t>And some </a:t>
            </a:r>
            <a:r>
              <a:rPr lang="en-US" dirty="0" err="1" smtClean="0"/>
              <a:t>iframe</a:t>
            </a:r>
            <a:r>
              <a:rPr lang="en-US" dirty="0"/>
              <a:t> </a:t>
            </a:r>
            <a:r>
              <a:rPr lang="en-US" dirty="0" smtClean="0"/>
              <a:t>stuff, basket errors and more </a:t>
            </a:r>
            <a:r>
              <a:rPr lang="en-US" dirty="0" err="1" smtClean="0"/>
              <a:t>linting</a:t>
            </a:r>
            <a:r>
              <a:rPr lang="en-US" dirty="0" smtClean="0"/>
              <a:t>.</a:t>
            </a:r>
            <a:endParaRPr lang="en-US" dirty="0"/>
          </a:p>
          <a:p>
            <a:pPr marL="0" indent="0">
              <a:buNone/>
            </a:pP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57400" y="2687638"/>
            <a:ext cx="7615237" cy="3771899"/>
          </a:xfrm>
          <a:prstGeom prst="rect">
            <a:avLst/>
          </a:prstGeom>
        </p:spPr>
      </p:pic>
      <p:sp>
        <p:nvSpPr>
          <p:cNvPr id="5" name="TextBox 4"/>
          <p:cNvSpPr txBox="1"/>
          <p:nvPr/>
        </p:nvSpPr>
        <p:spPr>
          <a:xfrm rot="19151292">
            <a:off x="5082293" y="4312611"/>
            <a:ext cx="3631700" cy="461665"/>
          </a:xfrm>
          <a:prstGeom prst="rect">
            <a:avLst/>
          </a:prstGeom>
          <a:noFill/>
        </p:spPr>
        <p:txBody>
          <a:bodyPr wrap="none" rtlCol="0">
            <a:spAutoFit/>
          </a:bodyPr>
          <a:lstStyle/>
          <a:p>
            <a:r>
              <a:rPr lang="en-US" sz="2400" dirty="0" smtClean="0">
                <a:solidFill>
                  <a:srgbClr val="FF0000"/>
                </a:solidFill>
              </a:rPr>
              <a:t>We need MOAR LINTING!!!</a:t>
            </a:r>
            <a:endParaRPr lang="en-US" sz="2400" dirty="0">
              <a:solidFill>
                <a:srgbClr val="FF0000"/>
              </a:solidFill>
            </a:endParaRPr>
          </a:p>
        </p:txBody>
      </p:sp>
    </p:spTree>
    <p:extLst>
      <p:ext uri="{BB962C8B-B14F-4D97-AF65-F5344CB8AC3E}">
        <p14:creationId xmlns:p14="http://schemas.microsoft.com/office/powerpoint/2010/main" val="910053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WELL??!?!?!?</a:t>
            </a:r>
            <a:endParaRPr lang="en-US" sz="4800" dirty="0"/>
          </a:p>
        </p:txBody>
      </p:sp>
      <p:sp>
        <p:nvSpPr>
          <p:cNvPr id="3" name="Content Placeholder 2"/>
          <p:cNvSpPr>
            <a:spLocks noGrp="1"/>
          </p:cNvSpPr>
          <p:nvPr>
            <p:ph idx="1"/>
          </p:nvPr>
        </p:nvSpPr>
        <p:spPr/>
        <p:txBody>
          <a:bodyPr/>
          <a:lstStyle/>
          <a:p>
            <a:r>
              <a:rPr lang="en-US" dirty="0" smtClean="0"/>
              <a:t>Ok, I also added a sweet looking </a:t>
            </a:r>
            <a:r>
              <a:rPr lang="en-US" dirty="0" err="1" smtClean="0"/>
              <a:t>easter</a:t>
            </a:r>
            <a:r>
              <a:rPr lang="en-US" dirty="0" smtClean="0"/>
              <a:t> egg to the console in the Firefox Accounts page. </a:t>
            </a:r>
            <a:r>
              <a:rPr lang="en-US" sz="1800" dirty="0" smtClean="0"/>
              <a:t>(Could have been the one on right, if not for that pesky </a:t>
            </a:r>
            <a:r>
              <a:rPr lang="en-US" sz="1800" dirty="0" err="1" smtClean="0"/>
              <a:t>reviewman</a:t>
            </a:r>
            <a:r>
              <a:rPr lang="en-US" sz="1800" dirty="0" smtClean="0"/>
              <a:t>.)</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7177" y="3084512"/>
            <a:ext cx="5658630" cy="32278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53153" y="3084512"/>
            <a:ext cx="5748338" cy="3227832"/>
          </a:xfrm>
          <a:prstGeom prst="rect">
            <a:avLst/>
          </a:prstGeom>
        </p:spPr>
      </p:pic>
      <p:sp>
        <p:nvSpPr>
          <p:cNvPr id="7" name="TextBox 6"/>
          <p:cNvSpPr txBox="1"/>
          <p:nvPr/>
        </p:nvSpPr>
        <p:spPr>
          <a:xfrm>
            <a:off x="4850932" y="6488668"/>
            <a:ext cx="2129750" cy="369332"/>
          </a:xfrm>
          <a:prstGeom prst="rect">
            <a:avLst/>
          </a:prstGeom>
          <a:noFill/>
        </p:spPr>
        <p:txBody>
          <a:bodyPr wrap="none" rtlCol="0">
            <a:spAutoFit/>
          </a:bodyPr>
          <a:lstStyle/>
          <a:p>
            <a:r>
              <a:rPr lang="en-US" dirty="0" smtClean="0"/>
              <a:t>Pic Courtesy : </a:t>
            </a:r>
            <a:r>
              <a:rPr lang="en-US" dirty="0" err="1" smtClean="0"/>
              <a:t>jgruen</a:t>
            </a:r>
            <a:endParaRPr lang="en-US" dirty="0"/>
          </a:p>
        </p:txBody>
      </p:sp>
    </p:spTree>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Really? THAT was all you did this summer?</a:t>
            </a:r>
            <a:endParaRPr lang="en-US" sz="4000" dirty="0"/>
          </a:p>
        </p:txBody>
      </p:sp>
      <p:sp>
        <p:nvSpPr>
          <p:cNvPr id="3" name="Content Placeholder 2"/>
          <p:cNvSpPr>
            <a:spLocks noGrp="1"/>
          </p:cNvSpPr>
          <p:nvPr>
            <p:ph idx="1"/>
          </p:nvPr>
        </p:nvSpPr>
        <p:spPr/>
        <p:txBody>
          <a:bodyPr/>
          <a:lstStyle/>
          <a:p>
            <a:r>
              <a:rPr lang="en-US" dirty="0" smtClean="0"/>
              <a:t>You mean cool stuff? Like this?: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46562" y="2480732"/>
            <a:ext cx="3182112" cy="4242816"/>
          </a:xfrm>
          <a:prstGeom prst="rect">
            <a:avLst/>
          </a:prstGeom>
        </p:spPr>
      </p:pic>
    </p:spTree>
    <p:extLst>
      <p:ext uri="{BB962C8B-B14F-4D97-AF65-F5344CB8AC3E}">
        <p14:creationId xmlns:p14="http://schemas.microsoft.com/office/powerpoint/2010/main" val="5139120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O.K. Calm down.</a:t>
            </a:r>
            <a:endParaRPr lang="en-US" sz="4800" dirty="0"/>
          </a:p>
        </p:txBody>
      </p:sp>
      <p:sp>
        <p:nvSpPr>
          <p:cNvPr id="3" name="Content Placeholder 2"/>
          <p:cNvSpPr>
            <a:spLocks noGrp="1"/>
          </p:cNvSpPr>
          <p:nvPr>
            <p:ph idx="1"/>
          </p:nvPr>
        </p:nvSpPr>
        <p:spPr/>
        <p:txBody>
          <a:bodyPr/>
          <a:lstStyle/>
          <a:p>
            <a:r>
              <a:rPr lang="en-US" dirty="0" smtClean="0"/>
              <a:t>But all jokes aside, I worked on 3 really nice projects this Summer:</a:t>
            </a:r>
          </a:p>
          <a:p>
            <a:pPr lvl="1"/>
            <a:r>
              <a:rPr lang="en-US" sz="2600" dirty="0" smtClean="0"/>
              <a:t>Two-Factor Authentication system for Firefox Accounts</a:t>
            </a:r>
          </a:p>
          <a:p>
            <a:pPr lvl="1"/>
            <a:r>
              <a:rPr lang="en-US" sz="2600" dirty="0" smtClean="0"/>
              <a:t>A Password Strength Checker for Firefox Accounts</a:t>
            </a:r>
          </a:p>
          <a:p>
            <a:pPr lvl="1"/>
            <a:r>
              <a:rPr lang="en-US" sz="2600" dirty="0" smtClean="0"/>
              <a:t>A tool to check for and remove malicious code from </a:t>
            </a:r>
            <a:r>
              <a:rPr lang="en-US" sz="2600" dirty="0" err="1" smtClean="0"/>
              <a:t>FxA</a:t>
            </a:r>
            <a:r>
              <a:rPr lang="en-US" sz="2600" dirty="0" smtClean="0"/>
              <a:t> content-server pages, and l10n </a:t>
            </a:r>
            <a:r>
              <a:rPr lang="en-US" sz="2600" dirty="0" smtClean="0"/>
              <a:t>translations. </a:t>
            </a:r>
          </a:p>
          <a:p>
            <a:pPr lvl="3"/>
            <a:r>
              <a:rPr lang="en-US" dirty="0" smtClean="0"/>
              <a:t>Politically </a:t>
            </a:r>
            <a:r>
              <a:rPr lang="en-US" dirty="0" smtClean="0"/>
              <a:t>correct much, </a:t>
            </a:r>
            <a:r>
              <a:rPr lang="en-US" dirty="0" err="1" smtClean="0"/>
              <a:t>rfkelly</a:t>
            </a:r>
            <a:r>
              <a:rPr lang="en-US" dirty="0" smtClean="0"/>
              <a:t>? ;)</a:t>
            </a:r>
            <a:endParaRPr lang="en-US" dirty="0"/>
          </a:p>
        </p:txBody>
      </p:sp>
    </p:spTree>
    <p:extLst>
      <p:ext uri="{BB962C8B-B14F-4D97-AF65-F5344CB8AC3E}">
        <p14:creationId xmlns:p14="http://schemas.microsoft.com/office/powerpoint/2010/main" val="702833817"/>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1319</TotalTime>
  <Words>2444</Words>
  <Application>Microsoft Macintosh PowerPoint</Application>
  <PresentationFormat>Widescreen</PresentationFormat>
  <Paragraphs>205</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Abadi MT Condensed Light</vt:lpstr>
      <vt:lpstr>Comic Sans MS</vt:lpstr>
      <vt:lpstr>Corbel</vt:lpstr>
      <vt:lpstr>Wingdings</vt:lpstr>
      <vt:lpstr>Arial</vt:lpstr>
      <vt:lpstr>Depth</vt:lpstr>
      <vt:lpstr>High(er) Security Firefox Accounts</vt:lpstr>
      <vt:lpstr>Disclaimer</vt:lpstr>
      <vt:lpstr>My Summer so far</vt:lpstr>
      <vt:lpstr>Git – The know it all</vt:lpstr>
      <vt:lpstr>So how did my Summer go?</vt:lpstr>
      <vt:lpstr>Well.. And?</vt:lpstr>
      <vt:lpstr>WELL??!?!?!?</vt:lpstr>
      <vt:lpstr>Really? THAT was all you did this summer?</vt:lpstr>
      <vt:lpstr>O.K. Calm down.</vt:lpstr>
      <vt:lpstr>FxA - Password Strength Checker</vt:lpstr>
      <vt:lpstr>The Pledge</vt:lpstr>
      <vt:lpstr>The Turn</vt:lpstr>
      <vt:lpstr>The Prestige</vt:lpstr>
      <vt:lpstr>The bit vector trick</vt:lpstr>
      <vt:lpstr>Results</vt:lpstr>
      <vt:lpstr>Results - Continued</vt:lpstr>
      <vt:lpstr>FxA – Tool to verify HTML/CSS</vt:lpstr>
      <vt:lpstr>One step at a time</vt:lpstr>
      <vt:lpstr>Issues</vt:lpstr>
      <vt:lpstr>Make sure the URLS are legit:</vt:lpstr>
      <vt:lpstr>Findings:</vt:lpstr>
      <vt:lpstr>PowerPoint Presentation</vt:lpstr>
      <vt:lpstr>Make sure the styles are legit</vt:lpstr>
      <vt:lpstr>And that brings us to.. *drumroll*</vt:lpstr>
      <vt:lpstr>Issues</vt:lpstr>
      <vt:lpstr>So, we settled for:</vt:lpstr>
      <vt:lpstr>TOTP and Google Authenticator</vt:lpstr>
      <vt:lpstr>Screens for Two-Factor Authentication</vt:lpstr>
      <vt:lpstr>So, how far along are we?</vt:lpstr>
      <vt:lpstr>Two Factor Auth - Demo</vt:lpstr>
      <vt:lpstr>Results</vt:lpstr>
      <vt:lpstr>So how was my Summer you ask?</vt:lpstr>
      <vt:lpstr>To..</vt:lpstr>
      <vt:lpstr>And finally to..</vt:lpstr>
      <vt:lpstr>Thanks to..</vt:lpstr>
      <vt:lpstr>Thanks to..</vt:lpstr>
      <vt:lpstr>Special Thanks to..</vt:lpstr>
      <vt:lpstr>And..</vt:lpstr>
      <vt:lpstr>And..</vt:lpstr>
      <vt:lpstr>And Finallllly….</vt:lpstr>
      <vt:lpstr>Had to add this T_T</vt:lpstr>
      <vt:lpstr>Slide 42: "Answer to The Ultimate Question of Life, the Universe, and Everything".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Death From Above</dc:title>
  <dc:creator>Sai Prashanth Chandramouli (Student)</dc:creator>
  <cp:lastModifiedBy>Sai Prashanth Chandramouli (Student)</cp:lastModifiedBy>
  <cp:revision>302</cp:revision>
  <dcterms:created xsi:type="dcterms:W3CDTF">2015-07-31T17:32:17Z</dcterms:created>
  <dcterms:modified xsi:type="dcterms:W3CDTF">2015-08-14T00:15:06Z</dcterms:modified>
</cp:coreProperties>
</file>